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Cambria Math"/>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CambriaMath-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476b9c3d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476b9c3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476b9c3d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476b9c3d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476b9c3d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476b9c3d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476b9c3d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476b9c3d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476b9c3d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476b9c3d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476b9c3d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9476b9c3d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954be21e99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954be21e99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476b9c3d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476b9c3d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54be21e9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954be21e9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54be21e99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54be21e99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0145ae94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0145ae94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954be21e9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954be21e9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54be21e99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54be21e99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54be21e9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954be21e9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476b9c3d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476b9c3d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b9f3e04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b9f3e04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476b9c3d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476b9c3d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476b9c3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476b9c3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476b9c3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476b9c3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476b9c3d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476b9c3d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476b9c3d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9476b9c3d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476b9c3d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9476b9c3d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8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40.png"/><Relationship Id="rId6" Type="http://schemas.openxmlformats.org/officeDocument/2006/relationships/image" Target="../media/image24.gif"/><Relationship Id="rId7" Type="http://schemas.openxmlformats.org/officeDocument/2006/relationships/image" Target="../media/image3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43.gif"/><Relationship Id="rId5" Type="http://schemas.openxmlformats.org/officeDocument/2006/relationships/image" Target="../media/image34.png"/><Relationship Id="rId6" Type="http://schemas.openxmlformats.org/officeDocument/2006/relationships/image" Target="../media/image35.gif"/><Relationship Id="rId7"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39.gif"/><Relationship Id="rId5" Type="http://schemas.openxmlformats.org/officeDocument/2006/relationships/image" Target="../media/image36.gif"/><Relationship Id="rId6" Type="http://schemas.openxmlformats.org/officeDocument/2006/relationships/image" Target="../media/image84.png"/><Relationship Id="rId7" Type="http://schemas.openxmlformats.org/officeDocument/2006/relationships/image" Target="../media/image41.png"/><Relationship Id="rId8"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7.gif"/><Relationship Id="rId4" Type="http://schemas.openxmlformats.org/officeDocument/2006/relationships/image" Target="../media/image45.gif"/><Relationship Id="rId10" Type="http://schemas.openxmlformats.org/officeDocument/2006/relationships/image" Target="../media/image12.png"/><Relationship Id="rId9" Type="http://schemas.openxmlformats.org/officeDocument/2006/relationships/image" Target="../media/image7.png"/><Relationship Id="rId5" Type="http://schemas.openxmlformats.org/officeDocument/2006/relationships/image" Target="../media/image46.png"/><Relationship Id="rId6" Type="http://schemas.openxmlformats.org/officeDocument/2006/relationships/image" Target="../media/image55.png"/><Relationship Id="rId7" Type="http://schemas.openxmlformats.org/officeDocument/2006/relationships/image" Target="../media/image52.png"/><Relationship Id="rId8" Type="http://schemas.openxmlformats.org/officeDocument/2006/relationships/image" Target="../media/image6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6.gif"/><Relationship Id="rId4" Type="http://schemas.openxmlformats.org/officeDocument/2006/relationships/image" Target="../media/image53.png"/><Relationship Id="rId5" Type="http://schemas.openxmlformats.org/officeDocument/2006/relationships/image" Target="../media/image4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1.jpg"/><Relationship Id="rId4" Type="http://schemas.openxmlformats.org/officeDocument/2006/relationships/image" Target="../media/image81.png"/><Relationship Id="rId5" Type="http://schemas.openxmlformats.org/officeDocument/2006/relationships/image" Target="../media/image54.png"/><Relationship Id="rId6" Type="http://schemas.openxmlformats.org/officeDocument/2006/relationships/image" Target="../media/image50.gif"/><Relationship Id="rId7" Type="http://schemas.openxmlformats.org/officeDocument/2006/relationships/image" Target="../media/image57.gif"/><Relationship Id="rId8"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0.gif"/><Relationship Id="rId4" Type="http://schemas.openxmlformats.org/officeDocument/2006/relationships/image" Target="../media/image62.jpg"/><Relationship Id="rId5" Type="http://schemas.openxmlformats.org/officeDocument/2006/relationships/image" Target="../media/image65.png"/><Relationship Id="rId6" Type="http://schemas.openxmlformats.org/officeDocument/2006/relationships/image" Target="../media/image72.gif"/><Relationship Id="rId7" Type="http://schemas.openxmlformats.org/officeDocument/2006/relationships/image" Target="../media/image64.jpg"/><Relationship Id="rId8" Type="http://schemas.openxmlformats.org/officeDocument/2006/relationships/image" Target="../media/image70.png"/></Relationships>
</file>

<file path=ppt/slides/_rels/slide22.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75.png"/><Relationship Id="rId13" Type="http://schemas.openxmlformats.org/officeDocument/2006/relationships/image" Target="../media/image80.png"/><Relationship Id="rId12" Type="http://schemas.openxmlformats.org/officeDocument/2006/relationships/image" Target="../media/image79.gif"/><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7.gif"/><Relationship Id="rId4" Type="http://schemas.openxmlformats.org/officeDocument/2006/relationships/image" Target="../media/image63.jpg"/><Relationship Id="rId9" Type="http://schemas.openxmlformats.org/officeDocument/2006/relationships/image" Target="../media/image74.gif"/><Relationship Id="rId14" Type="http://schemas.openxmlformats.org/officeDocument/2006/relationships/image" Target="../media/image78.jpg"/><Relationship Id="rId5" Type="http://schemas.openxmlformats.org/officeDocument/2006/relationships/image" Target="../media/image67.png"/><Relationship Id="rId6" Type="http://schemas.openxmlformats.org/officeDocument/2006/relationships/image" Target="../media/image71.gif"/><Relationship Id="rId7" Type="http://schemas.openxmlformats.org/officeDocument/2006/relationships/image" Target="../media/image66.jpg"/><Relationship Id="rId8"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1.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529875" y="60900"/>
            <a:ext cx="83682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4000"/>
              <a:t>C2: Optimization Methods for CV</a:t>
            </a:r>
            <a:endParaRPr sz="4000"/>
          </a:p>
        </p:txBody>
      </p:sp>
      <p:sp>
        <p:nvSpPr>
          <p:cNvPr id="59" name="Google Shape;59;p13"/>
          <p:cNvSpPr txBox="1"/>
          <p:nvPr>
            <p:ph idx="1" type="subTitle"/>
          </p:nvPr>
        </p:nvSpPr>
        <p:spPr>
          <a:xfrm>
            <a:off x="605900" y="1534500"/>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000">
                <a:solidFill>
                  <a:srgbClr val="666666"/>
                </a:solidFill>
              </a:rPr>
              <a:t>Lab 3: Image Segmentation</a:t>
            </a:r>
            <a:endParaRPr sz="3000">
              <a:solidFill>
                <a:srgbClr val="666666"/>
              </a:solidFill>
            </a:endParaRPr>
          </a:p>
        </p:txBody>
      </p:sp>
      <p:sp>
        <p:nvSpPr>
          <p:cNvPr id="60" name="Google Shape;60;p13"/>
          <p:cNvSpPr txBox="1"/>
          <p:nvPr>
            <p:ph idx="1" type="subTitle"/>
          </p:nvPr>
        </p:nvSpPr>
        <p:spPr>
          <a:xfrm>
            <a:off x="561675" y="3472225"/>
            <a:ext cx="8183700" cy="16116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Cristian Gutiérrez </a:t>
            </a:r>
            <a:endParaRPr>
              <a:solidFill>
                <a:schemeClr val="lt1"/>
              </a:solidFill>
            </a:endParaRPr>
          </a:p>
          <a:p>
            <a:pPr indent="0" lvl="0" marL="0" rtl="0" algn="l">
              <a:spcBef>
                <a:spcPts val="0"/>
              </a:spcBef>
              <a:spcAft>
                <a:spcPts val="0"/>
              </a:spcAft>
              <a:buNone/>
            </a:pPr>
            <a:r>
              <a:rPr lang="es">
                <a:solidFill>
                  <a:schemeClr val="lt1"/>
                </a:solidFill>
              </a:rPr>
              <a:t>Marco Cordón</a:t>
            </a:r>
            <a:endParaRPr>
              <a:solidFill>
                <a:schemeClr val="lt1"/>
              </a:solidFill>
            </a:endParaRPr>
          </a:p>
          <a:p>
            <a:pPr indent="0" lvl="0" marL="0" rtl="0" algn="l">
              <a:spcBef>
                <a:spcPts val="0"/>
              </a:spcBef>
              <a:spcAft>
                <a:spcPts val="0"/>
              </a:spcAft>
              <a:buNone/>
            </a:pPr>
            <a:r>
              <a:rPr lang="es">
                <a:solidFill>
                  <a:schemeClr val="lt1"/>
                </a:solidFill>
              </a:rPr>
              <a:t>Iñaki Lacunza</a:t>
            </a:r>
            <a:endParaRPr>
              <a:solidFill>
                <a:schemeClr val="lt1"/>
              </a:solidFill>
            </a:endParaRPr>
          </a:p>
        </p:txBody>
      </p:sp>
      <p:sp>
        <p:nvSpPr>
          <p:cNvPr id="61" name="Google Shape;61;p13"/>
          <p:cNvSpPr txBox="1"/>
          <p:nvPr>
            <p:ph idx="1" type="subTitle"/>
          </p:nvPr>
        </p:nvSpPr>
        <p:spPr>
          <a:xfrm>
            <a:off x="561675" y="2905325"/>
            <a:ext cx="8183700" cy="6585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
                <a:solidFill>
                  <a:schemeClr val="lt1"/>
                </a:solidFill>
              </a:rPr>
              <a:t>Group 5</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2689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Chan-Vese: </a:t>
            </a:r>
            <a:r>
              <a:rPr lang="es"/>
              <a:t>Minimization Process</a:t>
            </a:r>
            <a:endParaRPr/>
          </a:p>
        </p:txBody>
      </p:sp>
      <p:sp>
        <p:nvSpPr>
          <p:cNvPr id="154" name="Google Shape;154;p22"/>
          <p:cNvSpPr txBox="1"/>
          <p:nvPr>
            <p:ph idx="1" type="body"/>
          </p:nvPr>
        </p:nvSpPr>
        <p:spPr>
          <a:xfrm>
            <a:off x="280200" y="839825"/>
            <a:ext cx="8583600" cy="3892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700">
                <a:solidFill>
                  <a:schemeClr val="dk2"/>
                </a:solidFill>
              </a:rPr>
              <a:t>3. Compute Derivatives for the A and B </a:t>
            </a:r>
            <a:r>
              <a:rPr b="1" lang="es" sz="1700">
                <a:solidFill>
                  <a:schemeClr val="dk2"/>
                </a:solidFill>
              </a:rPr>
              <a:t>coefficients</a:t>
            </a:r>
            <a:endParaRPr b="1" sz="1700">
              <a:solidFill>
                <a:schemeClr val="dk2"/>
              </a:solidFill>
            </a:endParaRPr>
          </a:p>
          <a:p>
            <a:pPr indent="0" lvl="0" marL="0" rtl="0" algn="l">
              <a:spcBef>
                <a:spcPts val="1200"/>
              </a:spcBef>
              <a:spcAft>
                <a:spcPts val="1200"/>
              </a:spcAft>
              <a:buNone/>
            </a:pPr>
            <a:r>
              <a:rPr lang="es" sz="1700">
                <a:solidFill>
                  <a:srgbClr val="434343"/>
                </a:solidFill>
              </a:rPr>
              <a:t>By calculating the gradient in each dimension of the image, we will build the A and B coefficients known as</a:t>
            </a:r>
            <a:r>
              <a:rPr lang="es" sz="1700"/>
              <a:t> </a:t>
            </a:r>
            <a:r>
              <a:rPr lang="es" sz="1700">
                <a:solidFill>
                  <a:schemeClr val="dk1"/>
                </a:solidFill>
              </a:rPr>
              <a:t>Edge-stopping functions</a:t>
            </a:r>
            <a:r>
              <a:rPr lang="es" sz="1700"/>
              <a:t>. </a:t>
            </a:r>
            <a:r>
              <a:rPr lang="es" sz="1700">
                <a:solidFill>
                  <a:srgbClr val="434343"/>
                </a:solidFill>
              </a:rPr>
              <a:t>Their main goal is to penalize the evolution of the level set function ϕ in terms of the gradients. Avoiding the propagation of the level set through well-defined edges.</a:t>
            </a:r>
            <a:endParaRPr sz="1700">
              <a:solidFill>
                <a:srgbClr val="434343"/>
              </a:solidFill>
            </a:endParaRPr>
          </a:p>
        </p:txBody>
      </p:sp>
      <p:sp>
        <p:nvSpPr>
          <p:cNvPr id="155" name="Google Shape;155;p22"/>
          <p:cNvSpPr txBox="1"/>
          <p:nvPr/>
        </p:nvSpPr>
        <p:spPr>
          <a:xfrm>
            <a:off x="1020550" y="4242375"/>
            <a:ext cx="7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56" name="Google Shape;156;p22"/>
          <p:cNvPicPr preferRelativeResize="0"/>
          <p:nvPr/>
        </p:nvPicPr>
        <p:blipFill rotWithShape="1">
          <a:blip r:embed="rId3">
            <a:alphaModFix/>
          </a:blip>
          <a:srcRect b="0" l="0" r="2922" t="0"/>
          <a:stretch/>
        </p:blipFill>
        <p:spPr>
          <a:xfrm>
            <a:off x="5645550" y="3320825"/>
            <a:ext cx="3218250" cy="697125"/>
          </a:xfrm>
          <a:prstGeom prst="rect">
            <a:avLst/>
          </a:prstGeom>
          <a:noFill/>
          <a:ln>
            <a:noFill/>
          </a:ln>
        </p:spPr>
      </p:pic>
      <p:pic>
        <p:nvPicPr>
          <p:cNvPr id="157" name="Google Shape;157;p22"/>
          <p:cNvPicPr preferRelativeResize="0"/>
          <p:nvPr/>
        </p:nvPicPr>
        <p:blipFill rotWithShape="1">
          <a:blip r:embed="rId4">
            <a:alphaModFix/>
          </a:blip>
          <a:srcRect b="0" l="0" r="2922" t="0"/>
          <a:stretch/>
        </p:blipFill>
        <p:spPr>
          <a:xfrm>
            <a:off x="5645550" y="4193875"/>
            <a:ext cx="3218251" cy="703900"/>
          </a:xfrm>
          <a:prstGeom prst="rect">
            <a:avLst/>
          </a:prstGeom>
          <a:noFill/>
          <a:ln>
            <a:noFill/>
          </a:ln>
        </p:spPr>
      </p:pic>
      <p:sp>
        <p:nvSpPr>
          <p:cNvPr id="158" name="Google Shape;158;p22"/>
          <p:cNvSpPr txBox="1"/>
          <p:nvPr>
            <p:ph idx="1" type="body"/>
          </p:nvPr>
        </p:nvSpPr>
        <p:spPr>
          <a:xfrm>
            <a:off x="5526400" y="2785313"/>
            <a:ext cx="2146500" cy="192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solidFill>
                  <a:srgbClr val="434343"/>
                </a:solidFill>
              </a:rPr>
              <a:t>* From paper:</a:t>
            </a:r>
            <a:endParaRPr sz="1700">
              <a:solidFill>
                <a:srgbClr val="434343"/>
              </a:solidFill>
            </a:endParaRPr>
          </a:p>
        </p:txBody>
      </p:sp>
      <p:pic>
        <p:nvPicPr>
          <p:cNvPr id="159" name="Google Shape;159;p22"/>
          <p:cNvPicPr preferRelativeResize="0"/>
          <p:nvPr/>
        </p:nvPicPr>
        <p:blipFill>
          <a:blip r:embed="rId5">
            <a:alphaModFix/>
          </a:blip>
          <a:stretch>
            <a:fillRect/>
          </a:stretch>
        </p:blipFill>
        <p:spPr>
          <a:xfrm>
            <a:off x="280200" y="2689863"/>
            <a:ext cx="5165801" cy="2113576"/>
          </a:xfrm>
          <a:prstGeom prst="rect">
            <a:avLst/>
          </a:prstGeom>
          <a:noFill/>
          <a:ln>
            <a:noFill/>
          </a:ln>
        </p:spPr>
      </p:pic>
      <p:sp>
        <p:nvSpPr>
          <p:cNvPr id="160" name="Google Shape;160;p22"/>
          <p:cNvSpPr/>
          <p:nvPr/>
        </p:nvSpPr>
        <p:spPr>
          <a:xfrm>
            <a:off x="5538375" y="3258275"/>
            <a:ext cx="3432600" cy="163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2164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Chan-Vese: </a:t>
            </a:r>
            <a:r>
              <a:rPr lang="es"/>
              <a:t>Minimization Process</a:t>
            </a:r>
            <a:endParaRPr/>
          </a:p>
        </p:txBody>
      </p:sp>
      <p:sp>
        <p:nvSpPr>
          <p:cNvPr id="166" name="Google Shape;166;p23"/>
          <p:cNvSpPr txBox="1"/>
          <p:nvPr>
            <p:ph idx="1" type="body"/>
          </p:nvPr>
        </p:nvSpPr>
        <p:spPr>
          <a:xfrm>
            <a:off x="280200" y="839825"/>
            <a:ext cx="8583600" cy="389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700">
                <a:solidFill>
                  <a:schemeClr val="dk2"/>
                </a:solidFill>
              </a:rPr>
              <a:t>4</a:t>
            </a:r>
            <a:r>
              <a:rPr b="1" lang="es" sz="1700">
                <a:solidFill>
                  <a:schemeClr val="dk2"/>
                </a:solidFill>
              </a:rPr>
              <a:t>. Regularized Dirac Delta</a:t>
            </a:r>
            <a:endParaRPr b="1" sz="1700">
              <a:solidFill>
                <a:schemeClr val="dk2"/>
              </a:solidFill>
            </a:endParaRPr>
          </a:p>
          <a:p>
            <a:pPr indent="0" lvl="0" marL="0" rtl="0" algn="l">
              <a:spcBef>
                <a:spcPts val="1200"/>
              </a:spcBef>
              <a:spcAft>
                <a:spcPts val="0"/>
              </a:spcAft>
              <a:buNone/>
            </a:pPr>
            <a:r>
              <a:rPr lang="es" sz="1700">
                <a:solidFill>
                  <a:srgbClr val="434343"/>
                </a:solidFill>
              </a:rPr>
              <a:t>By calculating the derivative of </a:t>
            </a:r>
            <a:r>
              <a:rPr lang="es" sz="1700">
                <a:solidFill>
                  <a:schemeClr val="dk1"/>
                </a:solidFill>
              </a:rPr>
              <a:t>H(ϕ)</a:t>
            </a:r>
            <a:r>
              <a:rPr lang="es" sz="1700"/>
              <a:t> </a:t>
            </a:r>
            <a:r>
              <a:rPr lang="es" sz="1700">
                <a:solidFill>
                  <a:srgbClr val="434343"/>
                </a:solidFill>
              </a:rPr>
              <a:t>we can now obtain our newly updated contours by using the smoothed version of the dirac delta function.</a:t>
            </a:r>
            <a:endParaRPr sz="1700">
              <a:solidFill>
                <a:srgbClr val="434343"/>
              </a:solidFill>
            </a:endParaRPr>
          </a:p>
          <a:p>
            <a:pPr indent="0" lvl="0" marL="0" rtl="0" algn="l">
              <a:spcBef>
                <a:spcPts val="1200"/>
              </a:spcBef>
              <a:spcAft>
                <a:spcPts val="1200"/>
              </a:spcAft>
              <a:buNone/>
            </a:pPr>
            <a:r>
              <a:t/>
            </a:r>
            <a:endParaRPr sz="1700"/>
          </a:p>
        </p:txBody>
      </p:sp>
      <p:sp>
        <p:nvSpPr>
          <p:cNvPr id="167" name="Google Shape;167;p23"/>
          <p:cNvSpPr txBox="1"/>
          <p:nvPr/>
        </p:nvSpPr>
        <p:spPr>
          <a:xfrm>
            <a:off x="1020550" y="4242375"/>
            <a:ext cx="7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68" name="Google Shape;168;p23"/>
          <p:cNvPicPr preferRelativeResize="0"/>
          <p:nvPr/>
        </p:nvPicPr>
        <p:blipFill>
          <a:blip r:embed="rId3">
            <a:alphaModFix/>
          </a:blip>
          <a:stretch>
            <a:fillRect/>
          </a:stretch>
        </p:blipFill>
        <p:spPr>
          <a:xfrm>
            <a:off x="359175" y="2976780"/>
            <a:ext cx="5187151" cy="1546750"/>
          </a:xfrm>
          <a:prstGeom prst="rect">
            <a:avLst/>
          </a:prstGeom>
          <a:noFill/>
          <a:ln>
            <a:noFill/>
          </a:ln>
        </p:spPr>
      </p:pic>
      <p:pic>
        <p:nvPicPr>
          <p:cNvPr id="169" name="Google Shape;169;p23"/>
          <p:cNvPicPr preferRelativeResize="0"/>
          <p:nvPr/>
        </p:nvPicPr>
        <p:blipFill>
          <a:blip r:embed="rId4">
            <a:alphaModFix/>
          </a:blip>
          <a:stretch>
            <a:fillRect/>
          </a:stretch>
        </p:blipFill>
        <p:spPr>
          <a:xfrm>
            <a:off x="6087210" y="3438450"/>
            <a:ext cx="2633690" cy="623400"/>
          </a:xfrm>
          <a:prstGeom prst="rect">
            <a:avLst/>
          </a:prstGeom>
          <a:noFill/>
          <a:ln cap="flat" cmpd="sng" w="9525">
            <a:solidFill>
              <a:schemeClr val="dk2"/>
            </a:solidFill>
            <a:prstDash val="solid"/>
            <a:round/>
            <a:headEnd len="sm" w="sm" type="none"/>
            <a:tailEnd len="sm" w="sm" type="none"/>
          </a:ln>
        </p:spPr>
      </p:pic>
      <p:sp>
        <p:nvSpPr>
          <p:cNvPr id="170" name="Google Shape;170;p23"/>
          <p:cNvSpPr txBox="1"/>
          <p:nvPr>
            <p:ph idx="1" type="body"/>
          </p:nvPr>
        </p:nvSpPr>
        <p:spPr>
          <a:xfrm>
            <a:off x="5839175" y="2976775"/>
            <a:ext cx="2146500" cy="192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 From slides:</a:t>
            </a:r>
            <a:endParaRPr sz="1700"/>
          </a:p>
        </p:txBody>
      </p:sp>
      <p:pic>
        <p:nvPicPr>
          <p:cNvPr id="171" name="Google Shape;171;p23"/>
          <p:cNvPicPr preferRelativeResize="0"/>
          <p:nvPr/>
        </p:nvPicPr>
        <p:blipFill>
          <a:blip r:embed="rId5">
            <a:alphaModFix/>
          </a:blip>
          <a:stretch>
            <a:fillRect/>
          </a:stretch>
        </p:blipFill>
        <p:spPr>
          <a:xfrm>
            <a:off x="359175" y="2229400"/>
            <a:ext cx="6167895" cy="62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311700" y="2164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Chan-Vese: </a:t>
            </a:r>
            <a:r>
              <a:rPr lang="es"/>
              <a:t>Minimization Process</a:t>
            </a:r>
            <a:endParaRPr/>
          </a:p>
        </p:txBody>
      </p:sp>
      <p:sp>
        <p:nvSpPr>
          <p:cNvPr id="177" name="Google Shape;177;p24"/>
          <p:cNvSpPr txBox="1"/>
          <p:nvPr>
            <p:ph idx="1" type="body"/>
          </p:nvPr>
        </p:nvSpPr>
        <p:spPr>
          <a:xfrm>
            <a:off x="248700" y="749775"/>
            <a:ext cx="8583600" cy="3892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700">
                <a:solidFill>
                  <a:schemeClr val="dk2"/>
                </a:solidFill>
              </a:rPr>
              <a:t>5</a:t>
            </a:r>
            <a:r>
              <a:rPr b="1" lang="es" sz="1700">
                <a:solidFill>
                  <a:schemeClr val="dk2"/>
                </a:solidFill>
              </a:rPr>
              <a:t>. Update step for Level Set </a:t>
            </a:r>
            <a:r>
              <a:rPr b="1" lang="es" sz="1700">
                <a:solidFill>
                  <a:schemeClr val="dk2"/>
                </a:solidFill>
              </a:rPr>
              <a:t>function</a:t>
            </a:r>
            <a:r>
              <a:rPr b="1" lang="es" sz="1700">
                <a:solidFill>
                  <a:schemeClr val="dk2"/>
                </a:solidFill>
              </a:rPr>
              <a:t> ϕ inner points</a:t>
            </a:r>
            <a:endParaRPr b="1" sz="1700">
              <a:solidFill>
                <a:schemeClr val="dk2"/>
              </a:solidFill>
            </a:endParaRPr>
          </a:p>
          <a:p>
            <a:pPr indent="0" lvl="0" marL="0" rtl="0" algn="l">
              <a:spcBef>
                <a:spcPts val="1200"/>
              </a:spcBef>
              <a:spcAft>
                <a:spcPts val="1200"/>
              </a:spcAft>
              <a:buNone/>
            </a:pPr>
            <a:r>
              <a:rPr lang="es" sz="1700">
                <a:solidFill>
                  <a:srgbClr val="434343"/>
                </a:solidFill>
              </a:rPr>
              <a:t>Finally, we will be able to update ϕ’s inner points by using numpy, thus avoiding an iterative implementation and making it all in matrix form.</a:t>
            </a:r>
            <a:endParaRPr sz="1700">
              <a:solidFill>
                <a:srgbClr val="434343"/>
              </a:solidFill>
            </a:endParaRPr>
          </a:p>
        </p:txBody>
      </p:sp>
      <p:sp>
        <p:nvSpPr>
          <p:cNvPr id="178" name="Google Shape;178;p24"/>
          <p:cNvSpPr txBox="1"/>
          <p:nvPr/>
        </p:nvSpPr>
        <p:spPr>
          <a:xfrm>
            <a:off x="1020550" y="4242375"/>
            <a:ext cx="7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79" name="Google Shape;179;p24"/>
          <p:cNvSpPr txBox="1"/>
          <p:nvPr>
            <p:ph idx="1" type="body"/>
          </p:nvPr>
        </p:nvSpPr>
        <p:spPr>
          <a:xfrm>
            <a:off x="311700" y="1892275"/>
            <a:ext cx="2146500" cy="67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solidFill>
                  <a:srgbClr val="434343"/>
                </a:solidFill>
              </a:rPr>
              <a:t>* From paper:</a:t>
            </a:r>
            <a:endParaRPr sz="1700">
              <a:solidFill>
                <a:srgbClr val="434343"/>
              </a:solidFill>
            </a:endParaRPr>
          </a:p>
        </p:txBody>
      </p:sp>
      <p:pic>
        <p:nvPicPr>
          <p:cNvPr id="180" name="Google Shape;180;p24"/>
          <p:cNvPicPr preferRelativeResize="0"/>
          <p:nvPr/>
        </p:nvPicPr>
        <p:blipFill rotWithShape="1">
          <a:blip r:embed="rId3">
            <a:alphaModFix/>
          </a:blip>
          <a:srcRect b="0" l="-1154" r="-13105" t="0"/>
          <a:stretch/>
        </p:blipFill>
        <p:spPr>
          <a:xfrm>
            <a:off x="1821575" y="1847975"/>
            <a:ext cx="6072150" cy="867625"/>
          </a:xfrm>
          <a:prstGeom prst="rect">
            <a:avLst/>
          </a:prstGeom>
          <a:noFill/>
          <a:ln cap="flat" cmpd="sng" w="9525">
            <a:solidFill>
              <a:schemeClr val="dk2"/>
            </a:solidFill>
            <a:prstDash val="solid"/>
            <a:round/>
            <a:headEnd len="sm" w="sm" type="none"/>
            <a:tailEnd len="sm" w="sm" type="none"/>
          </a:ln>
        </p:spPr>
      </p:pic>
      <p:pic>
        <p:nvPicPr>
          <p:cNvPr id="181" name="Google Shape;181;p24"/>
          <p:cNvPicPr preferRelativeResize="0"/>
          <p:nvPr/>
        </p:nvPicPr>
        <p:blipFill>
          <a:blip r:embed="rId4">
            <a:alphaModFix/>
          </a:blip>
          <a:stretch>
            <a:fillRect/>
          </a:stretch>
        </p:blipFill>
        <p:spPr>
          <a:xfrm>
            <a:off x="128550" y="2889825"/>
            <a:ext cx="4379678" cy="1875850"/>
          </a:xfrm>
          <a:prstGeom prst="rect">
            <a:avLst/>
          </a:prstGeom>
          <a:noFill/>
          <a:ln>
            <a:noFill/>
          </a:ln>
        </p:spPr>
      </p:pic>
      <p:pic>
        <p:nvPicPr>
          <p:cNvPr id="182" name="Google Shape;182;p24"/>
          <p:cNvPicPr preferRelativeResize="0"/>
          <p:nvPr/>
        </p:nvPicPr>
        <p:blipFill>
          <a:blip r:embed="rId5">
            <a:alphaModFix/>
          </a:blip>
          <a:stretch>
            <a:fillRect/>
          </a:stretch>
        </p:blipFill>
        <p:spPr>
          <a:xfrm>
            <a:off x="4572000" y="2889825"/>
            <a:ext cx="4552950" cy="1352550"/>
          </a:xfrm>
          <a:prstGeom prst="rect">
            <a:avLst/>
          </a:prstGeom>
          <a:noFill/>
          <a:ln>
            <a:noFill/>
          </a:ln>
        </p:spPr>
      </p:pic>
      <p:pic>
        <p:nvPicPr>
          <p:cNvPr id="183" name="Google Shape;183;p24"/>
          <p:cNvPicPr preferRelativeResize="0"/>
          <p:nvPr/>
        </p:nvPicPr>
        <p:blipFill>
          <a:blip r:embed="rId6">
            <a:alphaModFix/>
          </a:blip>
          <a:stretch>
            <a:fillRect/>
          </a:stretch>
        </p:blipFill>
        <p:spPr>
          <a:xfrm>
            <a:off x="4576750" y="4384675"/>
            <a:ext cx="4543425" cy="38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311700" y="64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Chan-Vese: Minimization Process</a:t>
            </a:r>
            <a:endParaRPr/>
          </a:p>
        </p:txBody>
      </p:sp>
      <p:sp>
        <p:nvSpPr>
          <p:cNvPr id="189" name="Google Shape;189;p25"/>
          <p:cNvSpPr txBox="1"/>
          <p:nvPr>
            <p:ph idx="1" type="body"/>
          </p:nvPr>
        </p:nvSpPr>
        <p:spPr>
          <a:xfrm>
            <a:off x="280200" y="687425"/>
            <a:ext cx="8583600" cy="3892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s" sz="1700">
                <a:solidFill>
                  <a:schemeClr val="dk2"/>
                </a:solidFill>
              </a:rPr>
              <a:t>6</a:t>
            </a:r>
            <a:r>
              <a:rPr b="1" lang="es" sz="1700">
                <a:solidFill>
                  <a:schemeClr val="dk2"/>
                </a:solidFill>
              </a:rPr>
              <a:t>. Compute Distances</a:t>
            </a:r>
            <a:endParaRPr b="1" sz="1700">
              <a:solidFill>
                <a:schemeClr val="dk2"/>
              </a:solidFill>
            </a:endParaRPr>
          </a:p>
          <a:p>
            <a:pPr indent="0" lvl="0" marL="0" rtl="0" algn="l">
              <a:spcBef>
                <a:spcPts val="0"/>
              </a:spcBef>
              <a:spcAft>
                <a:spcPts val="1200"/>
              </a:spcAft>
              <a:buNone/>
            </a:pPr>
            <a:r>
              <a:rPr lang="es" sz="1700">
                <a:solidFill>
                  <a:srgbClr val="434343"/>
                </a:solidFill>
              </a:rPr>
              <a:t>The last step is to compute the distance, between the old level set and the one we just calculated. The paper recommends using the L^2-norm, </a:t>
            </a:r>
            <a:r>
              <a:rPr lang="es" sz="1700">
                <a:solidFill>
                  <a:schemeClr val="dk1"/>
                </a:solidFill>
              </a:rPr>
              <a:t>Euclidean</a:t>
            </a:r>
            <a:r>
              <a:rPr lang="es" sz="1700"/>
              <a:t> </a:t>
            </a:r>
            <a:r>
              <a:rPr lang="es" sz="1700">
                <a:solidFill>
                  <a:srgbClr val="434343"/>
                </a:solidFill>
              </a:rPr>
              <a:t>distance, but we have used the </a:t>
            </a:r>
            <a:r>
              <a:rPr lang="es" sz="1700">
                <a:solidFill>
                  <a:schemeClr val="dk1"/>
                </a:solidFill>
              </a:rPr>
              <a:t>Mean Squared Difference (MSE)</a:t>
            </a:r>
            <a:r>
              <a:rPr lang="es" sz="1700"/>
              <a:t>.</a:t>
            </a:r>
            <a:endParaRPr sz="1700"/>
          </a:p>
        </p:txBody>
      </p:sp>
      <p:sp>
        <p:nvSpPr>
          <p:cNvPr id="190" name="Google Shape;190;p25"/>
          <p:cNvSpPr txBox="1"/>
          <p:nvPr/>
        </p:nvSpPr>
        <p:spPr>
          <a:xfrm>
            <a:off x="1020550" y="4242375"/>
            <a:ext cx="51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91" name="Google Shape;191;p25"/>
          <p:cNvSpPr txBox="1"/>
          <p:nvPr>
            <p:ph idx="1" type="body"/>
          </p:nvPr>
        </p:nvSpPr>
        <p:spPr>
          <a:xfrm>
            <a:off x="5435350" y="3611025"/>
            <a:ext cx="2146500" cy="192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t>* From paper:</a:t>
            </a:r>
            <a:endParaRPr sz="1700"/>
          </a:p>
        </p:txBody>
      </p:sp>
      <p:pic>
        <p:nvPicPr>
          <p:cNvPr id="192" name="Google Shape;192;p25"/>
          <p:cNvPicPr preferRelativeResize="0"/>
          <p:nvPr/>
        </p:nvPicPr>
        <p:blipFill rotWithShape="1">
          <a:blip r:embed="rId3">
            <a:alphaModFix/>
          </a:blip>
          <a:srcRect b="-54441" l="0" r="0" t="-65435"/>
          <a:stretch/>
        </p:blipFill>
        <p:spPr>
          <a:xfrm>
            <a:off x="5534575" y="4022800"/>
            <a:ext cx="3166174" cy="623400"/>
          </a:xfrm>
          <a:prstGeom prst="rect">
            <a:avLst/>
          </a:prstGeom>
          <a:noFill/>
          <a:ln cap="flat" cmpd="sng" w="9525">
            <a:solidFill>
              <a:schemeClr val="dk2"/>
            </a:solidFill>
            <a:prstDash val="solid"/>
            <a:round/>
            <a:headEnd len="sm" w="sm" type="none"/>
            <a:tailEnd len="sm" w="sm" type="none"/>
          </a:ln>
        </p:spPr>
      </p:pic>
      <p:pic>
        <p:nvPicPr>
          <p:cNvPr id="193" name="Google Shape;193;p25"/>
          <p:cNvPicPr preferRelativeResize="0"/>
          <p:nvPr/>
        </p:nvPicPr>
        <p:blipFill>
          <a:blip r:embed="rId4">
            <a:alphaModFix/>
          </a:blip>
          <a:stretch>
            <a:fillRect/>
          </a:stretch>
        </p:blipFill>
        <p:spPr>
          <a:xfrm>
            <a:off x="5435350" y="2743075"/>
            <a:ext cx="1732300" cy="712775"/>
          </a:xfrm>
          <a:prstGeom prst="rect">
            <a:avLst/>
          </a:prstGeom>
          <a:noFill/>
          <a:ln>
            <a:noFill/>
          </a:ln>
        </p:spPr>
      </p:pic>
      <p:pic>
        <p:nvPicPr>
          <p:cNvPr id="194" name="Google Shape;194;p25"/>
          <p:cNvPicPr preferRelativeResize="0"/>
          <p:nvPr/>
        </p:nvPicPr>
        <p:blipFill>
          <a:blip r:embed="rId5">
            <a:alphaModFix/>
          </a:blip>
          <a:stretch>
            <a:fillRect/>
          </a:stretch>
        </p:blipFill>
        <p:spPr>
          <a:xfrm>
            <a:off x="1020550" y="2250650"/>
            <a:ext cx="4230951" cy="2639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11700" y="1681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Chan-Vese: Parameters</a:t>
            </a:r>
            <a:endParaRPr/>
          </a:p>
        </p:txBody>
      </p:sp>
      <p:sp>
        <p:nvSpPr>
          <p:cNvPr id="200" name="Google Shape;200;p26"/>
          <p:cNvSpPr txBox="1"/>
          <p:nvPr>
            <p:ph idx="1" type="body"/>
          </p:nvPr>
        </p:nvSpPr>
        <p:spPr>
          <a:xfrm>
            <a:off x="212900" y="685800"/>
            <a:ext cx="5210700" cy="4457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solidFill>
                  <a:srgbClr val="434343"/>
                </a:solidFill>
              </a:rPr>
              <a:t>In the Chan-Vese we have important global parameters to fine-tune:</a:t>
            </a:r>
            <a:endParaRPr>
              <a:solidFill>
                <a:srgbClr val="434343"/>
              </a:solidFill>
            </a:endParaRPr>
          </a:p>
          <a:p>
            <a:pPr indent="-334327" lvl="0" marL="457200" rtl="0" algn="l">
              <a:spcBef>
                <a:spcPts val="1200"/>
              </a:spcBef>
              <a:spcAft>
                <a:spcPts val="0"/>
              </a:spcAft>
              <a:buClr>
                <a:srgbClr val="434343"/>
              </a:buClr>
              <a:buSzPct val="100000"/>
              <a:buChar char="●"/>
            </a:pPr>
            <a:r>
              <a:rPr b="1" lang="es">
                <a:solidFill>
                  <a:srgbClr val="000000"/>
                </a:solidFill>
              </a:rPr>
              <a:t>Mu Parameter </a:t>
            </a:r>
            <a:r>
              <a:rPr b="1" lang="es">
                <a:solidFill>
                  <a:schemeClr val="dk1"/>
                </a:solidFill>
              </a:rPr>
              <a:t>(</a:t>
            </a:r>
            <a:r>
              <a:rPr b="1" i="1" lang="es">
                <a:solidFill>
                  <a:schemeClr val="dk1"/>
                </a:solidFill>
              </a:rPr>
              <a:t>μ</a:t>
            </a:r>
            <a:r>
              <a:rPr b="1" lang="es">
                <a:solidFill>
                  <a:schemeClr val="dk1"/>
                </a:solidFill>
              </a:rPr>
              <a:t>)</a:t>
            </a:r>
            <a:r>
              <a:rPr lang="es">
                <a:solidFill>
                  <a:srgbClr val="434343"/>
                </a:solidFill>
              </a:rPr>
              <a:t>: This parameter is used in the 4th constraint for smooth boundaries. It determines whether the level set will propagate in a more </a:t>
            </a:r>
            <a:r>
              <a:rPr lang="es" u="sng">
                <a:solidFill>
                  <a:srgbClr val="434343"/>
                </a:solidFill>
              </a:rPr>
              <a:t>stable</a:t>
            </a:r>
            <a:r>
              <a:rPr lang="es">
                <a:solidFill>
                  <a:srgbClr val="434343"/>
                </a:solidFill>
              </a:rPr>
              <a:t> or </a:t>
            </a:r>
            <a:r>
              <a:rPr lang="es" u="sng">
                <a:solidFill>
                  <a:srgbClr val="434343"/>
                </a:solidFill>
              </a:rPr>
              <a:t>flexible</a:t>
            </a:r>
            <a:r>
              <a:rPr lang="es">
                <a:solidFill>
                  <a:srgbClr val="434343"/>
                </a:solidFill>
              </a:rPr>
              <a:t> manner.</a:t>
            </a:r>
            <a:endParaRPr>
              <a:solidFill>
                <a:srgbClr val="434343"/>
              </a:solidFill>
            </a:endParaRPr>
          </a:p>
          <a:p>
            <a:pPr indent="0" lvl="0" marL="457200" rtl="0" algn="l">
              <a:spcBef>
                <a:spcPts val="1000"/>
              </a:spcBef>
              <a:spcAft>
                <a:spcPts val="0"/>
              </a:spcAft>
              <a:buNone/>
            </a:pPr>
            <a:r>
              <a:rPr lang="es">
                <a:solidFill>
                  <a:srgbClr val="434343"/>
                </a:solidFill>
              </a:rPr>
              <a:t>If we want to </a:t>
            </a:r>
            <a:r>
              <a:rPr b="1" lang="es">
                <a:solidFill>
                  <a:srgbClr val="434343"/>
                </a:solidFill>
              </a:rPr>
              <a:t>reduce noise </a:t>
            </a:r>
            <a:r>
              <a:rPr lang="es">
                <a:solidFill>
                  <a:srgbClr val="434343"/>
                </a:solidFill>
              </a:rPr>
              <a:t>we shall use a </a:t>
            </a:r>
            <a:r>
              <a:rPr b="1" lang="es">
                <a:solidFill>
                  <a:srgbClr val="434343"/>
                </a:solidFill>
              </a:rPr>
              <a:t>bigger value for μ</a:t>
            </a:r>
            <a:r>
              <a:rPr lang="es">
                <a:solidFill>
                  <a:srgbClr val="434343"/>
                </a:solidFill>
              </a:rPr>
              <a:t> so that we perform a more restrictive segmentation.</a:t>
            </a:r>
            <a:endParaRPr>
              <a:solidFill>
                <a:srgbClr val="434343"/>
              </a:solidFill>
            </a:endParaRPr>
          </a:p>
          <a:p>
            <a:pPr indent="-334327" lvl="0" marL="457200" rtl="0" algn="l">
              <a:spcBef>
                <a:spcPts val="1000"/>
              </a:spcBef>
              <a:spcAft>
                <a:spcPts val="0"/>
              </a:spcAft>
              <a:buClr>
                <a:srgbClr val="434343"/>
              </a:buClr>
              <a:buSzPct val="100000"/>
              <a:buChar char="●"/>
            </a:pPr>
            <a:r>
              <a:rPr b="1" lang="es">
                <a:solidFill>
                  <a:srgbClr val="000000"/>
                </a:solidFill>
              </a:rPr>
              <a:t>Nu Parameter </a:t>
            </a:r>
            <a:r>
              <a:rPr b="1" lang="es">
                <a:solidFill>
                  <a:schemeClr val="dk1"/>
                </a:solidFill>
              </a:rPr>
              <a:t>(</a:t>
            </a:r>
            <a:r>
              <a:rPr b="1" i="1" lang="es">
                <a:solidFill>
                  <a:schemeClr val="dk1"/>
                </a:solidFill>
              </a:rPr>
              <a:t>v</a:t>
            </a:r>
            <a:r>
              <a:rPr b="1" lang="es">
                <a:solidFill>
                  <a:schemeClr val="dk1"/>
                </a:solidFill>
              </a:rPr>
              <a:t>)</a:t>
            </a:r>
            <a:r>
              <a:rPr lang="es">
                <a:solidFill>
                  <a:srgbClr val="434343"/>
                </a:solidFill>
              </a:rPr>
              <a:t>: This parameter is used within the Area and controls the transition </a:t>
            </a:r>
            <a:r>
              <a:rPr lang="es" u="sng">
                <a:solidFill>
                  <a:srgbClr val="434343"/>
                </a:solidFill>
              </a:rPr>
              <a:t>width</a:t>
            </a:r>
            <a:r>
              <a:rPr lang="es">
                <a:solidFill>
                  <a:srgbClr val="434343"/>
                </a:solidFill>
              </a:rPr>
              <a:t> between the two regions we want to segment.</a:t>
            </a:r>
            <a:endParaRPr>
              <a:solidFill>
                <a:srgbClr val="434343"/>
              </a:solidFill>
            </a:endParaRPr>
          </a:p>
          <a:p>
            <a:pPr indent="0" lvl="0" marL="457200" rtl="0" algn="l">
              <a:spcBef>
                <a:spcPts val="1000"/>
              </a:spcBef>
              <a:spcAft>
                <a:spcPts val="1000"/>
              </a:spcAft>
              <a:buNone/>
            </a:pPr>
            <a:r>
              <a:rPr lang="es">
                <a:solidFill>
                  <a:srgbClr val="434343"/>
                </a:solidFill>
              </a:rPr>
              <a:t>Negative values will make the contours more narrow and </a:t>
            </a:r>
            <a:r>
              <a:rPr b="1" lang="es">
                <a:solidFill>
                  <a:srgbClr val="434343"/>
                </a:solidFill>
              </a:rPr>
              <a:t>abrupt</a:t>
            </a:r>
            <a:r>
              <a:rPr lang="es">
                <a:solidFill>
                  <a:srgbClr val="434343"/>
                </a:solidFill>
              </a:rPr>
              <a:t>, on the other hand, positive values will make them more </a:t>
            </a:r>
            <a:r>
              <a:rPr b="1" lang="es">
                <a:solidFill>
                  <a:srgbClr val="434343"/>
                </a:solidFill>
              </a:rPr>
              <a:t>smooth</a:t>
            </a:r>
            <a:r>
              <a:rPr lang="es">
                <a:solidFill>
                  <a:srgbClr val="434343"/>
                </a:solidFill>
              </a:rPr>
              <a:t>.</a:t>
            </a:r>
            <a:endParaRPr>
              <a:solidFill>
                <a:srgbClr val="434343"/>
              </a:solidFill>
            </a:endParaRPr>
          </a:p>
        </p:txBody>
      </p:sp>
      <p:sp>
        <p:nvSpPr>
          <p:cNvPr id="201" name="Google Shape;201;p26"/>
          <p:cNvSpPr txBox="1"/>
          <p:nvPr/>
        </p:nvSpPr>
        <p:spPr>
          <a:xfrm>
            <a:off x="6011925" y="67300"/>
            <a:ext cx="818100" cy="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Source Sans Pro"/>
                <a:ea typeface="Source Sans Pro"/>
                <a:cs typeface="Source Sans Pro"/>
                <a:sym typeface="Source Sans Pro"/>
              </a:rPr>
              <a:t>μ = 0.01 </a:t>
            </a:r>
            <a:endParaRPr b="1">
              <a:latin typeface="Source Sans Pro"/>
              <a:ea typeface="Source Sans Pro"/>
              <a:cs typeface="Source Sans Pro"/>
              <a:sym typeface="Source Sans Pro"/>
            </a:endParaRPr>
          </a:p>
          <a:p>
            <a:pPr indent="0" lvl="0" marL="0" rtl="0" algn="l">
              <a:spcBef>
                <a:spcPts val="0"/>
              </a:spcBef>
              <a:spcAft>
                <a:spcPts val="0"/>
              </a:spcAft>
              <a:buNone/>
            </a:pPr>
            <a:r>
              <a:rPr lang="es">
                <a:latin typeface="Source Sans Pro"/>
                <a:ea typeface="Source Sans Pro"/>
                <a:cs typeface="Source Sans Pro"/>
                <a:sym typeface="Source Sans Pro"/>
              </a:rPr>
              <a:t>v = 0 </a:t>
            </a:r>
            <a:endParaRPr>
              <a:latin typeface="Source Sans Pro"/>
              <a:ea typeface="Source Sans Pro"/>
              <a:cs typeface="Source Sans Pro"/>
              <a:sym typeface="Source Sans Pro"/>
            </a:endParaRPr>
          </a:p>
          <a:p>
            <a:pPr indent="0" lvl="0" marL="0" rtl="0" algn="l">
              <a:spcBef>
                <a:spcPts val="0"/>
              </a:spcBef>
              <a:spcAft>
                <a:spcPts val="0"/>
              </a:spcAft>
              <a:buNone/>
            </a:pPr>
            <a:r>
              <a:rPr lang="es">
                <a:latin typeface="Source Sans Pro"/>
                <a:ea typeface="Source Sans Pro"/>
                <a:cs typeface="Source Sans Pro"/>
                <a:sym typeface="Source Sans Pro"/>
              </a:rPr>
              <a:t>λ = 1</a:t>
            </a:r>
            <a:endParaRPr>
              <a:latin typeface="Source Sans Pro"/>
              <a:ea typeface="Source Sans Pro"/>
              <a:cs typeface="Source Sans Pro"/>
              <a:sym typeface="Source Sans Pro"/>
            </a:endParaRPr>
          </a:p>
        </p:txBody>
      </p:sp>
      <p:sp>
        <p:nvSpPr>
          <p:cNvPr id="202" name="Google Shape;202;p26"/>
          <p:cNvSpPr txBox="1"/>
          <p:nvPr/>
        </p:nvSpPr>
        <p:spPr>
          <a:xfrm>
            <a:off x="7811650" y="67250"/>
            <a:ext cx="1210200" cy="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Source Sans Pro"/>
                <a:ea typeface="Source Sans Pro"/>
                <a:cs typeface="Source Sans Pro"/>
                <a:sym typeface="Source Sans Pro"/>
              </a:rPr>
              <a:t>μ = 1</a:t>
            </a:r>
            <a:endParaRPr b="1">
              <a:latin typeface="Source Sans Pro"/>
              <a:ea typeface="Source Sans Pro"/>
              <a:cs typeface="Source Sans Pro"/>
              <a:sym typeface="Source Sans Pro"/>
            </a:endParaRPr>
          </a:p>
          <a:p>
            <a:pPr indent="0" lvl="0" marL="0" rtl="0" algn="l">
              <a:spcBef>
                <a:spcPts val="0"/>
              </a:spcBef>
              <a:spcAft>
                <a:spcPts val="0"/>
              </a:spcAft>
              <a:buNone/>
            </a:pPr>
            <a:r>
              <a:rPr lang="es">
                <a:latin typeface="Source Sans Pro"/>
                <a:ea typeface="Source Sans Pro"/>
                <a:cs typeface="Source Sans Pro"/>
                <a:sym typeface="Source Sans Pro"/>
              </a:rPr>
              <a:t>v = 0</a:t>
            </a:r>
            <a:endParaRPr>
              <a:latin typeface="Source Sans Pro"/>
              <a:ea typeface="Source Sans Pro"/>
              <a:cs typeface="Source Sans Pro"/>
              <a:sym typeface="Source Sans Pro"/>
            </a:endParaRPr>
          </a:p>
          <a:p>
            <a:pPr indent="0" lvl="0" marL="0" rtl="0" algn="l">
              <a:spcBef>
                <a:spcPts val="0"/>
              </a:spcBef>
              <a:spcAft>
                <a:spcPts val="0"/>
              </a:spcAft>
              <a:buNone/>
            </a:pPr>
            <a:r>
              <a:rPr lang="es">
                <a:latin typeface="Source Sans Pro"/>
                <a:ea typeface="Source Sans Pro"/>
                <a:cs typeface="Source Sans Pro"/>
                <a:sym typeface="Source Sans Pro"/>
              </a:rPr>
              <a:t>λ = 1</a:t>
            </a:r>
            <a:endParaRPr>
              <a:latin typeface="Source Sans Pro"/>
              <a:ea typeface="Source Sans Pro"/>
              <a:cs typeface="Source Sans Pro"/>
              <a:sym typeface="Source Sans Pro"/>
            </a:endParaRPr>
          </a:p>
        </p:txBody>
      </p:sp>
      <p:sp>
        <p:nvSpPr>
          <p:cNvPr id="203" name="Google Shape;203;p26"/>
          <p:cNvSpPr txBox="1"/>
          <p:nvPr/>
        </p:nvSpPr>
        <p:spPr>
          <a:xfrm>
            <a:off x="6053375" y="2647988"/>
            <a:ext cx="1210200" cy="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Sans Pro"/>
                <a:ea typeface="Source Sans Pro"/>
                <a:cs typeface="Source Sans Pro"/>
                <a:sym typeface="Source Sans Pro"/>
              </a:rPr>
              <a:t>μ = 0.1</a:t>
            </a:r>
            <a:endParaRPr>
              <a:latin typeface="Source Sans Pro"/>
              <a:ea typeface="Source Sans Pro"/>
              <a:cs typeface="Source Sans Pro"/>
              <a:sym typeface="Source Sans Pro"/>
            </a:endParaRPr>
          </a:p>
          <a:p>
            <a:pPr indent="0" lvl="0" marL="0" rtl="0" algn="l">
              <a:spcBef>
                <a:spcPts val="0"/>
              </a:spcBef>
              <a:spcAft>
                <a:spcPts val="0"/>
              </a:spcAft>
              <a:buNone/>
            </a:pPr>
            <a:r>
              <a:rPr b="1" lang="es">
                <a:latin typeface="Source Sans Pro"/>
                <a:ea typeface="Source Sans Pro"/>
                <a:cs typeface="Source Sans Pro"/>
                <a:sym typeface="Source Sans Pro"/>
              </a:rPr>
              <a:t>v = 0</a:t>
            </a:r>
            <a:endParaRPr b="1">
              <a:latin typeface="Source Sans Pro"/>
              <a:ea typeface="Source Sans Pro"/>
              <a:cs typeface="Source Sans Pro"/>
              <a:sym typeface="Source Sans Pro"/>
            </a:endParaRPr>
          </a:p>
          <a:p>
            <a:pPr indent="0" lvl="0" marL="0" rtl="0" algn="l">
              <a:spcBef>
                <a:spcPts val="0"/>
              </a:spcBef>
              <a:spcAft>
                <a:spcPts val="0"/>
              </a:spcAft>
              <a:buNone/>
            </a:pPr>
            <a:r>
              <a:rPr lang="es">
                <a:latin typeface="Source Sans Pro"/>
                <a:ea typeface="Source Sans Pro"/>
                <a:cs typeface="Source Sans Pro"/>
                <a:sym typeface="Source Sans Pro"/>
              </a:rPr>
              <a:t>λ = 1</a:t>
            </a:r>
            <a:endParaRPr>
              <a:latin typeface="Source Sans Pro"/>
              <a:ea typeface="Source Sans Pro"/>
              <a:cs typeface="Source Sans Pro"/>
              <a:sym typeface="Source Sans Pro"/>
            </a:endParaRPr>
          </a:p>
        </p:txBody>
      </p:sp>
      <p:sp>
        <p:nvSpPr>
          <p:cNvPr id="204" name="Google Shape;204;p26"/>
          <p:cNvSpPr txBox="1"/>
          <p:nvPr/>
        </p:nvSpPr>
        <p:spPr>
          <a:xfrm>
            <a:off x="7622100" y="2647988"/>
            <a:ext cx="1210200" cy="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Sans Pro"/>
                <a:ea typeface="Source Sans Pro"/>
                <a:cs typeface="Source Sans Pro"/>
                <a:sym typeface="Source Sans Pro"/>
              </a:rPr>
              <a:t>μ = 0.1</a:t>
            </a:r>
            <a:endParaRPr>
              <a:latin typeface="Source Sans Pro"/>
              <a:ea typeface="Source Sans Pro"/>
              <a:cs typeface="Source Sans Pro"/>
              <a:sym typeface="Source Sans Pro"/>
            </a:endParaRPr>
          </a:p>
          <a:p>
            <a:pPr indent="0" lvl="0" marL="0" rtl="0" algn="l">
              <a:spcBef>
                <a:spcPts val="0"/>
              </a:spcBef>
              <a:spcAft>
                <a:spcPts val="0"/>
              </a:spcAft>
              <a:buNone/>
            </a:pPr>
            <a:r>
              <a:rPr b="1" lang="es">
                <a:latin typeface="Source Sans Pro"/>
                <a:ea typeface="Source Sans Pro"/>
                <a:cs typeface="Source Sans Pro"/>
                <a:sym typeface="Source Sans Pro"/>
              </a:rPr>
              <a:t>v = – 0.3</a:t>
            </a:r>
            <a:endParaRPr b="1">
              <a:latin typeface="Source Sans Pro"/>
              <a:ea typeface="Source Sans Pro"/>
              <a:cs typeface="Source Sans Pro"/>
              <a:sym typeface="Source Sans Pro"/>
            </a:endParaRPr>
          </a:p>
          <a:p>
            <a:pPr indent="0" lvl="0" marL="0" rtl="0" algn="l">
              <a:spcBef>
                <a:spcPts val="0"/>
              </a:spcBef>
              <a:spcAft>
                <a:spcPts val="0"/>
              </a:spcAft>
              <a:buNone/>
            </a:pPr>
            <a:r>
              <a:rPr lang="es">
                <a:latin typeface="Source Sans Pro"/>
                <a:ea typeface="Source Sans Pro"/>
                <a:cs typeface="Source Sans Pro"/>
                <a:sym typeface="Source Sans Pro"/>
              </a:rPr>
              <a:t>λ = 1</a:t>
            </a:r>
            <a:endParaRPr>
              <a:latin typeface="Source Sans Pro"/>
              <a:ea typeface="Source Sans Pro"/>
              <a:cs typeface="Source Sans Pro"/>
              <a:sym typeface="Source Sans Pro"/>
            </a:endParaRPr>
          </a:p>
        </p:txBody>
      </p:sp>
      <p:pic>
        <p:nvPicPr>
          <p:cNvPr id="205" name="Google Shape;205;p26"/>
          <p:cNvPicPr preferRelativeResize="0"/>
          <p:nvPr/>
        </p:nvPicPr>
        <p:blipFill>
          <a:blip r:embed="rId3">
            <a:alphaModFix/>
          </a:blip>
          <a:stretch>
            <a:fillRect/>
          </a:stretch>
        </p:blipFill>
        <p:spPr>
          <a:xfrm>
            <a:off x="7339774" y="901199"/>
            <a:ext cx="1423100" cy="1417526"/>
          </a:xfrm>
          <a:prstGeom prst="rect">
            <a:avLst/>
          </a:prstGeom>
          <a:noFill/>
          <a:ln cap="flat" cmpd="sng" w="9525">
            <a:solidFill>
              <a:schemeClr val="dk2"/>
            </a:solidFill>
            <a:prstDash val="solid"/>
            <a:round/>
            <a:headEnd len="sm" w="sm" type="none"/>
            <a:tailEnd len="sm" w="sm" type="none"/>
          </a:ln>
        </p:spPr>
      </p:pic>
      <p:pic>
        <p:nvPicPr>
          <p:cNvPr id="206" name="Google Shape;206;p26"/>
          <p:cNvPicPr preferRelativeResize="0"/>
          <p:nvPr/>
        </p:nvPicPr>
        <p:blipFill>
          <a:blip r:embed="rId4">
            <a:alphaModFix/>
          </a:blip>
          <a:stretch>
            <a:fillRect/>
          </a:stretch>
        </p:blipFill>
        <p:spPr>
          <a:xfrm>
            <a:off x="5709423" y="898413"/>
            <a:ext cx="1423099" cy="1423099"/>
          </a:xfrm>
          <a:prstGeom prst="rect">
            <a:avLst/>
          </a:prstGeom>
          <a:noFill/>
          <a:ln>
            <a:noFill/>
          </a:ln>
        </p:spPr>
      </p:pic>
      <p:pic>
        <p:nvPicPr>
          <p:cNvPr id="207" name="Google Shape;207;p26"/>
          <p:cNvPicPr preferRelativeResize="0"/>
          <p:nvPr/>
        </p:nvPicPr>
        <p:blipFill>
          <a:blip r:embed="rId5">
            <a:alphaModFix/>
          </a:blip>
          <a:stretch>
            <a:fillRect/>
          </a:stretch>
        </p:blipFill>
        <p:spPr>
          <a:xfrm>
            <a:off x="5709425" y="3502822"/>
            <a:ext cx="1423100" cy="1411991"/>
          </a:xfrm>
          <a:prstGeom prst="rect">
            <a:avLst/>
          </a:prstGeom>
          <a:noFill/>
          <a:ln>
            <a:noFill/>
          </a:ln>
        </p:spPr>
      </p:pic>
      <p:pic>
        <p:nvPicPr>
          <p:cNvPr id="208" name="Google Shape;208;p26"/>
          <p:cNvPicPr preferRelativeResize="0"/>
          <p:nvPr/>
        </p:nvPicPr>
        <p:blipFill>
          <a:blip r:embed="rId6">
            <a:alphaModFix/>
          </a:blip>
          <a:stretch>
            <a:fillRect/>
          </a:stretch>
        </p:blipFill>
        <p:spPr>
          <a:xfrm>
            <a:off x="7339774" y="3491750"/>
            <a:ext cx="1423100" cy="1434137"/>
          </a:xfrm>
          <a:prstGeom prst="rect">
            <a:avLst/>
          </a:prstGeom>
          <a:noFill/>
          <a:ln>
            <a:noFill/>
          </a:ln>
        </p:spPr>
      </p:pic>
      <p:sp>
        <p:nvSpPr>
          <p:cNvPr id="209" name="Google Shape;209;p26"/>
          <p:cNvSpPr/>
          <p:nvPr/>
        </p:nvSpPr>
        <p:spPr>
          <a:xfrm>
            <a:off x="6075850" y="1070000"/>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10" name="Google Shape;210;p26"/>
          <p:cNvSpPr/>
          <p:nvPr/>
        </p:nvSpPr>
        <p:spPr>
          <a:xfrm>
            <a:off x="6140125" y="1394400"/>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11" name="Google Shape;211;p26"/>
          <p:cNvSpPr/>
          <p:nvPr/>
        </p:nvSpPr>
        <p:spPr>
          <a:xfrm>
            <a:off x="6344350" y="1624950"/>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12" name="Google Shape;212;p26"/>
          <p:cNvSpPr/>
          <p:nvPr/>
        </p:nvSpPr>
        <p:spPr>
          <a:xfrm>
            <a:off x="7692650" y="1070000"/>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13" name="Google Shape;213;p26"/>
          <p:cNvSpPr/>
          <p:nvPr/>
        </p:nvSpPr>
        <p:spPr>
          <a:xfrm>
            <a:off x="7756925" y="1394400"/>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14" name="Google Shape;214;p26"/>
          <p:cNvSpPr/>
          <p:nvPr/>
        </p:nvSpPr>
        <p:spPr>
          <a:xfrm>
            <a:off x="7961150" y="1624950"/>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215" name="Google Shape;215;p26"/>
          <p:cNvCxnSpPr>
            <a:stCxn id="209" idx="6"/>
            <a:endCxn id="212" idx="2"/>
          </p:cNvCxnSpPr>
          <p:nvPr/>
        </p:nvCxnSpPr>
        <p:spPr>
          <a:xfrm>
            <a:off x="6344350" y="1214750"/>
            <a:ext cx="1348200" cy="0"/>
          </a:xfrm>
          <a:prstGeom prst="straightConnector1">
            <a:avLst/>
          </a:prstGeom>
          <a:noFill/>
          <a:ln cap="flat" cmpd="sng" w="19050">
            <a:solidFill>
              <a:srgbClr val="FF0000"/>
            </a:solidFill>
            <a:prstDash val="solid"/>
            <a:round/>
            <a:headEnd len="med" w="med" type="triangle"/>
            <a:tailEnd len="med" w="med" type="triangle"/>
          </a:ln>
        </p:spPr>
      </p:cxnSp>
      <p:cxnSp>
        <p:nvCxnSpPr>
          <p:cNvPr id="216" name="Google Shape;216;p26"/>
          <p:cNvCxnSpPr/>
          <p:nvPr/>
        </p:nvCxnSpPr>
        <p:spPr>
          <a:xfrm>
            <a:off x="6408675" y="1526600"/>
            <a:ext cx="1348200" cy="0"/>
          </a:xfrm>
          <a:prstGeom prst="straightConnector1">
            <a:avLst/>
          </a:prstGeom>
          <a:noFill/>
          <a:ln cap="flat" cmpd="sng" w="19050">
            <a:solidFill>
              <a:srgbClr val="FF0000"/>
            </a:solidFill>
            <a:prstDash val="solid"/>
            <a:round/>
            <a:headEnd len="med" w="med" type="triangle"/>
            <a:tailEnd len="med" w="med" type="triangle"/>
          </a:ln>
        </p:spPr>
      </p:cxnSp>
      <p:cxnSp>
        <p:nvCxnSpPr>
          <p:cNvPr id="217" name="Google Shape;217;p26"/>
          <p:cNvCxnSpPr/>
          <p:nvPr/>
        </p:nvCxnSpPr>
        <p:spPr>
          <a:xfrm>
            <a:off x="6612850" y="1779700"/>
            <a:ext cx="1348200" cy="0"/>
          </a:xfrm>
          <a:prstGeom prst="straightConnector1">
            <a:avLst/>
          </a:prstGeom>
          <a:noFill/>
          <a:ln cap="flat" cmpd="sng" w="19050">
            <a:solidFill>
              <a:srgbClr val="FF0000"/>
            </a:solidFill>
            <a:prstDash val="solid"/>
            <a:round/>
            <a:headEnd len="med" w="med" type="triangle"/>
            <a:tailEnd len="med" w="med" type="triangle"/>
          </a:ln>
        </p:spPr>
      </p:cxnSp>
      <p:sp>
        <p:nvSpPr>
          <p:cNvPr id="218" name="Google Shape;218;p26"/>
          <p:cNvSpPr/>
          <p:nvPr/>
        </p:nvSpPr>
        <p:spPr>
          <a:xfrm>
            <a:off x="6140125" y="3997313"/>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19" name="Google Shape;219;p26"/>
          <p:cNvSpPr/>
          <p:nvPr/>
        </p:nvSpPr>
        <p:spPr>
          <a:xfrm>
            <a:off x="6286725" y="4495538"/>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20" name="Google Shape;220;p26"/>
          <p:cNvSpPr/>
          <p:nvPr/>
        </p:nvSpPr>
        <p:spPr>
          <a:xfrm>
            <a:off x="7781200" y="3973038"/>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21" name="Google Shape;221;p26"/>
          <p:cNvSpPr/>
          <p:nvPr/>
        </p:nvSpPr>
        <p:spPr>
          <a:xfrm>
            <a:off x="7927800" y="4471263"/>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222" name="Google Shape;222;p26"/>
          <p:cNvCxnSpPr/>
          <p:nvPr/>
        </p:nvCxnSpPr>
        <p:spPr>
          <a:xfrm>
            <a:off x="6433000" y="4142075"/>
            <a:ext cx="1348200" cy="0"/>
          </a:xfrm>
          <a:prstGeom prst="straightConnector1">
            <a:avLst/>
          </a:prstGeom>
          <a:noFill/>
          <a:ln cap="flat" cmpd="sng" w="19050">
            <a:solidFill>
              <a:srgbClr val="FF0000"/>
            </a:solidFill>
            <a:prstDash val="solid"/>
            <a:round/>
            <a:headEnd len="med" w="med" type="triangle"/>
            <a:tailEnd len="med" w="med" type="triangle"/>
          </a:ln>
        </p:spPr>
      </p:cxnSp>
      <p:cxnSp>
        <p:nvCxnSpPr>
          <p:cNvPr id="223" name="Google Shape;223;p26"/>
          <p:cNvCxnSpPr/>
          <p:nvPr/>
        </p:nvCxnSpPr>
        <p:spPr>
          <a:xfrm>
            <a:off x="6555225" y="4616025"/>
            <a:ext cx="1348200" cy="0"/>
          </a:xfrm>
          <a:prstGeom prst="straightConnector1">
            <a:avLst/>
          </a:prstGeom>
          <a:noFill/>
          <a:ln cap="flat" cmpd="sng" w="19050">
            <a:solidFill>
              <a:srgbClr val="FF0000"/>
            </a:solidFill>
            <a:prstDash val="solid"/>
            <a:round/>
            <a:headEnd len="med" w="med" type="triangle"/>
            <a:tailEnd len="med" w="med" type="triangle"/>
          </a:ln>
        </p:spPr>
      </p:cxnSp>
      <p:cxnSp>
        <p:nvCxnSpPr>
          <p:cNvPr id="224" name="Google Shape;224;p26"/>
          <p:cNvCxnSpPr/>
          <p:nvPr/>
        </p:nvCxnSpPr>
        <p:spPr>
          <a:xfrm flipH="1" rot="10800000">
            <a:off x="7125325" y="4374675"/>
            <a:ext cx="1630800" cy="22200"/>
          </a:xfrm>
          <a:prstGeom prst="straightConnector1">
            <a:avLst/>
          </a:prstGeom>
          <a:noFill/>
          <a:ln cap="flat" cmpd="sng" w="19050">
            <a:solidFill>
              <a:srgbClr val="FF0000"/>
            </a:solidFill>
            <a:prstDash val="solid"/>
            <a:round/>
            <a:headEnd len="med" w="med" type="triangle"/>
            <a:tailEnd len="med" w="med" type="triangle"/>
          </a:ln>
        </p:spPr>
      </p:cxnSp>
      <p:sp>
        <p:nvSpPr>
          <p:cNvPr id="225" name="Google Shape;225;p26"/>
          <p:cNvSpPr/>
          <p:nvPr/>
        </p:nvSpPr>
        <p:spPr>
          <a:xfrm>
            <a:off x="8622150" y="4241013"/>
            <a:ext cx="268500" cy="28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311700" y="1681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Chan-Vese: Initializations of ϕ</a:t>
            </a:r>
            <a:endParaRPr/>
          </a:p>
        </p:txBody>
      </p:sp>
      <p:sp>
        <p:nvSpPr>
          <p:cNvPr id="231" name="Google Shape;231;p27"/>
          <p:cNvSpPr txBox="1"/>
          <p:nvPr>
            <p:ph idx="1" type="body"/>
          </p:nvPr>
        </p:nvSpPr>
        <p:spPr>
          <a:xfrm>
            <a:off x="208025" y="685800"/>
            <a:ext cx="6304800" cy="4457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600">
                <a:solidFill>
                  <a:srgbClr val="434343"/>
                </a:solidFill>
              </a:rPr>
              <a:t>Another important global change that will affect our end-results are the initialization methods of the level set function ϕ:</a:t>
            </a:r>
            <a:endParaRPr sz="1600">
              <a:solidFill>
                <a:srgbClr val="434343"/>
              </a:solidFill>
            </a:endParaRPr>
          </a:p>
          <a:p>
            <a:pPr indent="-330200" lvl="0" marL="457200" rtl="0" algn="l">
              <a:lnSpc>
                <a:spcPct val="100000"/>
              </a:lnSpc>
              <a:spcBef>
                <a:spcPts val="1000"/>
              </a:spcBef>
              <a:spcAft>
                <a:spcPts val="0"/>
              </a:spcAft>
              <a:buClr>
                <a:srgbClr val="434343"/>
              </a:buClr>
              <a:buSzPts val="1600"/>
              <a:buChar char="●"/>
            </a:pPr>
            <a:r>
              <a:rPr b="1" lang="es" sz="1600">
                <a:solidFill>
                  <a:srgbClr val="000000"/>
                </a:solidFill>
              </a:rPr>
              <a:t>Geometric</a:t>
            </a:r>
            <a:r>
              <a:rPr b="1" lang="es" sz="1600">
                <a:solidFill>
                  <a:srgbClr val="000000"/>
                </a:solidFill>
              </a:rPr>
              <a:t> Initialization</a:t>
            </a:r>
            <a:r>
              <a:rPr lang="es" sz="1600">
                <a:solidFill>
                  <a:srgbClr val="434343"/>
                </a:solidFill>
              </a:rPr>
              <a:t>: This geometric level set corresponds to a centered cone.</a:t>
            </a:r>
            <a:endParaRPr sz="1600">
              <a:solidFill>
                <a:srgbClr val="434343"/>
              </a:solidFill>
            </a:endParaRPr>
          </a:p>
          <a:p>
            <a:pPr indent="0" lvl="0" marL="457200" rtl="0" algn="l">
              <a:lnSpc>
                <a:spcPct val="100000"/>
              </a:lnSpc>
              <a:spcBef>
                <a:spcPts val="1000"/>
              </a:spcBef>
              <a:spcAft>
                <a:spcPts val="0"/>
              </a:spcAft>
              <a:buNone/>
            </a:pPr>
            <a:r>
              <a:rPr lang="es" sz="1600">
                <a:solidFill>
                  <a:srgbClr val="434343"/>
                </a:solidFill>
              </a:rPr>
              <a:t>Useful when the ROI is also a circle or is centered towards the center of the image, thus will converge faster.</a:t>
            </a:r>
            <a:endParaRPr sz="1600">
              <a:solidFill>
                <a:srgbClr val="434343"/>
              </a:solidFill>
            </a:endParaRPr>
          </a:p>
          <a:p>
            <a:pPr indent="0" lvl="0" marL="0" rtl="0" algn="l">
              <a:lnSpc>
                <a:spcPct val="100000"/>
              </a:lnSpc>
              <a:spcBef>
                <a:spcPts val="1000"/>
              </a:spcBef>
              <a:spcAft>
                <a:spcPts val="0"/>
              </a:spcAft>
              <a:buNone/>
            </a:pPr>
            <a:br>
              <a:rPr lang="es" sz="1600">
                <a:solidFill>
                  <a:srgbClr val="434343"/>
                </a:solidFill>
              </a:rPr>
            </a:br>
            <a:endParaRPr sz="1600">
              <a:solidFill>
                <a:srgbClr val="434343"/>
              </a:solidFill>
            </a:endParaRPr>
          </a:p>
          <a:p>
            <a:pPr indent="-330200" lvl="0" marL="457200" rtl="0" algn="l">
              <a:lnSpc>
                <a:spcPct val="100000"/>
              </a:lnSpc>
              <a:spcBef>
                <a:spcPts val="1000"/>
              </a:spcBef>
              <a:spcAft>
                <a:spcPts val="0"/>
              </a:spcAft>
              <a:buClr>
                <a:srgbClr val="434343"/>
              </a:buClr>
              <a:buSzPts val="1600"/>
              <a:buChar char="●"/>
            </a:pPr>
            <a:r>
              <a:rPr b="1" lang="es" sz="1600">
                <a:solidFill>
                  <a:srgbClr val="000000"/>
                </a:solidFill>
              </a:rPr>
              <a:t>Sinusoidal Initialization</a:t>
            </a:r>
            <a:r>
              <a:rPr lang="es" sz="1600">
                <a:solidFill>
                  <a:srgbClr val="434343"/>
                </a:solidFill>
              </a:rPr>
              <a:t>: This sinusoidal level set will be a periodic wave represented as a mask.</a:t>
            </a:r>
            <a:endParaRPr sz="1600">
              <a:solidFill>
                <a:srgbClr val="434343"/>
              </a:solidFill>
            </a:endParaRPr>
          </a:p>
          <a:p>
            <a:pPr indent="0" lvl="0" marL="457200" rtl="0" algn="l">
              <a:lnSpc>
                <a:spcPct val="100000"/>
              </a:lnSpc>
              <a:spcBef>
                <a:spcPts val="1000"/>
              </a:spcBef>
              <a:spcAft>
                <a:spcPts val="0"/>
              </a:spcAft>
              <a:buNone/>
            </a:pPr>
            <a:r>
              <a:rPr lang="es" sz="1600">
                <a:solidFill>
                  <a:srgbClr val="434343"/>
                </a:solidFill>
              </a:rPr>
              <a:t>Useful if we want to capture elements that keep on repeating in a periodic way (e.g. aliasing).</a:t>
            </a:r>
            <a:endParaRPr sz="1600">
              <a:solidFill>
                <a:srgbClr val="434343"/>
              </a:solidFill>
            </a:endParaRPr>
          </a:p>
          <a:p>
            <a:pPr indent="0" lvl="0" marL="457200" rtl="0" algn="l">
              <a:lnSpc>
                <a:spcPct val="100000"/>
              </a:lnSpc>
              <a:spcBef>
                <a:spcPts val="1000"/>
              </a:spcBef>
              <a:spcAft>
                <a:spcPts val="1000"/>
              </a:spcAft>
              <a:buNone/>
            </a:pPr>
            <a:r>
              <a:t/>
            </a:r>
            <a:endParaRPr sz="1600">
              <a:solidFill>
                <a:srgbClr val="434343"/>
              </a:solidFill>
            </a:endParaRPr>
          </a:p>
        </p:txBody>
      </p:sp>
      <p:sp>
        <p:nvSpPr>
          <p:cNvPr id="232" name="Google Shape;232;p27"/>
          <p:cNvSpPr txBox="1"/>
          <p:nvPr/>
        </p:nvSpPr>
        <p:spPr>
          <a:xfrm>
            <a:off x="6557425" y="-18100"/>
            <a:ext cx="2667600" cy="3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Source Sans Pro"/>
                <a:ea typeface="Source Sans Pro"/>
                <a:cs typeface="Source Sans Pro"/>
                <a:sym typeface="Source Sans Pro"/>
              </a:rPr>
              <a:t>Geometric Initialization </a:t>
            </a:r>
            <a:endParaRPr>
              <a:latin typeface="Source Sans Pro"/>
              <a:ea typeface="Source Sans Pro"/>
              <a:cs typeface="Source Sans Pro"/>
              <a:sym typeface="Source Sans Pro"/>
            </a:endParaRPr>
          </a:p>
        </p:txBody>
      </p:sp>
      <p:sp>
        <p:nvSpPr>
          <p:cNvPr id="233" name="Google Shape;233;p27"/>
          <p:cNvSpPr txBox="1"/>
          <p:nvPr/>
        </p:nvSpPr>
        <p:spPr>
          <a:xfrm>
            <a:off x="6671875" y="2542925"/>
            <a:ext cx="2438700" cy="3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Source Sans Pro"/>
                <a:ea typeface="Source Sans Pro"/>
                <a:cs typeface="Source Sans Pro"/>
                <a:sym typeface="Source Sans Pro"/>
              </a:rPr>
              <a:t>Sinusoidal</a:t>
            </a:r>
            <a:r>
              <a:rPr b="1" lang="es">
                <a:latin typeface="Source Sans Pro"/>
                <a:ea typeface="Source Sans Pro"/>
                <a:cs typeface="Source Sans Pro"/>
                <a:sym typeface="Source Sans Pro"/>
              </a:rPr>
              <a:t> Initialization</a:t>
            </a:r>
            <a:endParaRPr>
              <a:latin typeface="Source Sans Pro"/>
              <a:ea typeface="Source Sans Pro"/>
              <a:cs typeface="Source Sans Pro"/>
              <a:sym typeface="Source Sans Pro"/>
            </a:endParaRPr>
          </a:p>
        </p:txBody>
      </p:sp>
      <p:pic>
        <p:nvPicPr>
          <p:cNvPr id="234" name="Google Shape;234;p27"/>
          <p:cNvPicPr preferRelativeResize="0"/>
          <p:nvPr/>
        </p:nvPicPr>
        <p:blipFill>
          <a:blip r:embed="rId3">
            <a:alphaModFix/>
          </a:blip>
          <a:stretch>
            <a:fillRect/>
          </a:stretch>
        </p:blipFill>
        <p:spPr>
          <a:xfrm>
            <a:off x="758525" y="2637450"/>
            <a:ext cx="3652658" cy="370200"/>
          </a:xfrm>
          <a:prstGeom prst="rect">
            <a:avLst/>
          </a:prstGeom>
          <a:noFill/>
          <a:ln>
            <a:noFill/>
          </a:ln>
        </p:spPr>
      </p:pic>
      <p:pic>
        <p:nvPicPr>
          <p:cNvPr id="235" name="Google Shape;235;p27"/>
          <p:cNvPicPr preferRelativeResize="0"/>
          <p:nvPr/>
        </p:nvPicPr>
        <p:blipFill>
          <a:blip r:embed="rId4">
            <a:alphaModFix/>
          </a:blip>
          <a:stretch>
            <a:fillRect/>
          </a:stretch>
        </p:blipFill>
        <p:spPr>
          <a:xfrm>
            <a:off x="3845250" y="4579150"/>
            <a:ext cx="2667650" cy="478175"/>
          </a:xfrm>
          <a:prstGeom prst="rect">
            <a:avLst/>
          </a:prstGeom>
          <a:noFill/>
          <a:ln cap="flat" cmpd="sng" w="9525">
            <a:solidFill>
              <a:schemeClr val="dk2"/>
            </a:solidFill>
            <a:prstDash val="solid"/>
            <a:round/>
            <a:headEnd len="sm" w="sm" type="none"/>
            <a:tailEnd len="sm" w="sm" type="none"/>
          </a:ln>
        </p:spPr>
      </p:pic>
      <p:sp>
        <p:nvSpPr>
          <p:cNvPr id="236" name="Google Shape;236;p27"/>
          <p:cNvSpPr txBox="1"/>
          <p:nvPr>
            <p:ph idx="1" type="body"/>
          </p:nvPr>
        </p:nvSpPr>
        <p:spPr>
          <a:xfrm>
            <a:off x="3746725" y="4149318"/>
            <a:ext cx="2146500" cy="53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700">
                <a:solidFill>
                  <a:schemeClr val="dk2"/>
                </a:solidFill>
              </a:rPr>
              <a:t>* From paper:</a:t>
            </a:r>
            <a:endParaRPr sz="1700">
              <a:solidFill>
                <a:schemeClr val="dk2"/>
              </a:solidFill>
            </a:endParaRPr>
          </a:p>
        </p:txBody>
      </p:sp>
      <p:pic>
        <p:nvPicPr>
          <p:cNvPr id="237" name="Google Shape;237;p27"/>
          <p:cNvPicPr preferRelativeResize="0"/>
          <p:nvPr/>
        </p:nvPicPr>
        <p:blipFill>
          <a:blip r:embed="rId5">
            <a:alphaModFix/>
          </a:blip>
          <a:stretch>
            <a:fillRect/>
          </a:stretch>
        </p:blipFill>
        <p:spPr>
          <a:xfrm>
            <a:off x="760125" y="4633138"/>
            <a:ext cx="3018554" cy="370200"/>
          </a:xfrm>
          <a:prstGeom prst="rect">
            <a:avLst/>
          </a:prstGeom>
          <a:noFill/>
          <a:ln>
            <a:noFill/>
          </a:ln>
        </p:spPr>
      </p:pic>
      <p:pic>
        <p:nvPicPr>
          <p:cNvPr id="238" name="Google Shape;238;p27"/>
          <p:cNvPicPr preferRelativeResize="0"/>
          <p:nvPr/>
        </p:nvPicPr>
        <p:blipFill>
          <a:blip r:embed="rId6">
            <a:alphaModFix/>
          </a:blip>
          <a:stretch>
            <a:fillRect/>
          </a:stretch>
        </p:blipFill>
        <p:spPr>
          <a:xfrm>
            <a:off x="7006257" y="352100"/>
            <a:ext cx="1769925" cy="2131850"/>
          </a:xfrm>
          <a:prstGeom prst="rect">
            <a:avLst/>
          </a:prstGeom>
          <a:noFill/>
          <a:ln cap="flat" cmpd="sng" w="9525">
            <a:solidFill>
              <a:schemeClr val="dk2"/>
            </a:solidFill>
            <a:prstDash val="solid"/>
            <a:round/>
            <a:headEnd len="sm" w="sm" type="none"/>
            <a:tailEnd len="sm" w="sm" type="none"/>
          </a:ln>
        </p:spPr>
      </p:pic>
      <p:pic>
        <p:nvPicPr>
          <p:cNvPr id="239" name="Google Shape;239;p27"/>
          <p:cNvPicPr preferRelativeResize="0"/>
          <p:nvPr/>
        </p:nvPicPr>
        <p:blipFill>
          <a:blip r:embed="rId7">
            <a:alphaModFix/>
          </a:blip>
          <a:stretch>
            <a:fillRect/>
          </a:stretch>
        </p:blipFill>
        <p:spPr>
          <a:xfrm>
            <a:off x="7006250" y="2913125"/>
            <a:ext cx="1769925" cy="213182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311700" y="2164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a:t>
            </a:r>
            <a:endParaRPr/>
          </a:p>
        </p:txBody>
      </p:sp>
      <p:sp>
        <p:nvSpPr>
          <p:cNvPr id="245" name="Google Shape;245;p28"/>
          <p:cNvSpPr txBox="1"/>
          <p:nvPr>
            <p:ph idx="1" type="body"/>
          </p:nvPr>
        </p:nvSpPr>
        <p:spPr>
          <a:xfrm>
            <a:off x="2715300" y="2344175"/>
            <a:ext cx="5812200" cy="4002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2"/>
              </a:buClr>
              <a:buSzPts val="1100"/>
              <a:buFont typeface="Arial"/>
              <a:buNone/>
            </a:pPr>
            <a:r>
              <a:rPr lang="es" sz="1400">
                <a:solidFill>
                  <a:schemeClr val="dk2"/>
                </a:solidFill>
              </a:rPr>
              <a:t>Geometric</a:t>
            </a:r>
            <a:r>
              <a:rPr lang="es" sz="1400">
                <a:solidFill>
                  <a:schemeClr val="dk2"/>
                </a:solidFill>
              </a:rPr>
              <a:t> initialization</a:t>
            </a:r>
            <a:endParaRPr/>
          </a:p>
        </p:txBody>
      </p:sp>
      <p:sp>
        <p:nvSpPr>
          <p:cNvPr id="246" name="Google Shape;246;p28"/>
          <p:cNvSpPr txBox="1"/>
          <p:nvPr/>
        </p:nvSpPr>
        <p:spPr>
          <a:xfrm>
            <a:off x="5487475" y="50675"/>
            <a:ext cx="26745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700">
                <a:latin typeface="Source Sans Pro"/>
                <a:ea typeface="Source Sans Pro"/>
                <a:cs typeface="Source Sans Pro"/>
                <a:sym typeface="Source Sans Pro"/>
              </a:rPr>
              <a:t>Result</a:t>
            </a:r>
            <a:endParaRPr sz="1700">
              <a:latin typeface="Source Sans Pro"/>
              <a:ea typeface="Source Sans Pro"/>
              <a:cs typeface="Source Sans Pro"/>
              <a:sym typeface="Source Sans Pro"/>
            </a:endParaRPr>
          </a:p>
        </p:txBody>
      </p:sp>
      <p:sp>
        <p:nvSpPr>
          <p:cNvPr id="247" name="Google Shape;247;p28"/>
          <p:cNvSpPr txBox="1"/>
          <p:nvPr/>
        </p:nvSpPr>
        <p:spPr>
          <a:xfrm>
            <a:off x="976325" y="1126513"/>
            <a:ext cx="26745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700">
                <a:latin typeface="Source Sans Pro"/>
                <a:ea typeface="Source Sans Pro"/>
                <a:cs typeface="Source Sans Pro"/>
                <a:sym typeface="Source Sans Pro"/>
              </a:rPr>
              <a:t>Original Image</a:t>
            </a:r>
            <a:endParaRPr sz="1700">
              <a:latin typeface="Source Sans Pro"/>
              <a:ea typeface="Source Sans Pro"/>
              <a:cs typeface="Source Sans Pro"/>
              <a:sym typeface="Source Sans Pro"/>
            </a:endParaRPr>
          </a:p>
        </p:txBody>
      </p:sp>
      <p:sp>
        <p:nvSpPr>
          <p:cNvPr id="248" name="Google Shape;248;p28"/>
          <p:cNvSpPr txBox="1"/>
          <p:nvPr/>
        </p:nvSpPr>
        <p:spPr>
          <a:xfrm>
            <a:off x="3292138" y="50675"/>
            <a:ext cx="26406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700">
                <a:latin typeface="Source Sans Pro"/>
                <a:ea typeface="Source Sans Pro"/>
                <a:cs typeface="Source Sans Pro"/>
                <a:sym typeface="Source Sans Pro"/>
              </a:rPr>
              <a:t>Animation</a:t>
            </a:r>
            <a:endParaRPr sz="1700">
              <a:latin typeface="Source Sans Pro"/>
              <a:ea typeface="Source Sans Pro"/>
              <a:cs typeface="Source Sans Pro"/>
              <a:sym typeface="Source Sans Pro"/>
            </a:endParaRPr>
          </a:p>
        </p:txBody>
      </p:sp>
      <p:sp>
        <p:nvSpPr>
          <p:cNvPr id="249" name="Google Shape;249;p28"/>
          <p:cNvSpPr txBox="1"/>
          <p:nvPr/>
        </p:nvSpPr>
        <p:spPr>
          <a:xfrm>
            <a:off x="2715300" y="4776650"/>
            <a:ext cx="55059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s">
                <a:solidFill>
                  <a:schemeClr val="dk2"/>
                </a:solidFill>
                <a:latin typeface="Source Sans Pro"/>
                <a:ea typeface="Source Sans Pro"/>
                <a:cs typeface="Source Sans Pro"/>
                <a:sym typeface="Source Sans Pro"/>
              </a:rPr>
              <a:t>Sinusoidal initialization</a:t>
            </a:r>
            <a:endParaRPr>
              <a:latin typeface="Source Sans Pro"/>
              <a:ea typeface="Source Sans Pro"/>
              <a:cs typeface="Source Sans Pro"/>
              <a:sym typeface="Source Sans Pro"/>
            </a:endParaRPr>
          </a:p>
        </p:txBody>
      </p:sp>
      <p:pic>
        <p:nvPicPr>
          <p:cNvPr id="250" name="Google Shape;250;p28"/>
          <p:cNvPicPr preferRelativeResize="0"/>
          <p:nvPr/>
        </p:nvPicPr>
        <p:blipFill>
          <a:blip r:embed="rId3">
            <a:alphaModFix/>
          </a:blip>
          <a:stretch>
            <a:fillRect/>
          </a:stretch>
        </p:blipFill>
        <p:spPr>
          <a:xfrm>
            <a:off x="1407275" y="1603738"/>
            <a:ext cx="1812601" cy="2054275"/>
          </a:xfrm>
          <a:prstGeom prst="rect">
            <a:avLst/>
          </a:prstGeom>
          <a:noFill/>
          <a:ln>
            <a:noFill/>
          </a:ln>
        </p:spPr>
      </p:pic>
      <p:pic>
        <p:nvPicPr>
          <p:cNvPr id="251" name="Google Shape;251;p28"/>
          <p:cNvPicPr preferRelativeResize="0"/>
          <p:nvPr/>
        </p:nvPicPr>
        <p:blipFill>
          <a:blip r:embed="rId4">
            <a:alphaModFix/>
          </a:blip>
          <a:stretch>
            <a:fillRect/>
          </a:stretch>
        </p:blipFill>
        <p:spPr>
          <a:xfrm>
            <a:off x="3788337" y="470576"/>
            <a:ext cx="1648200" cy="1867974"/>
          </a:xfrm>
          <a:prstGeom prst="rect">
            <a:avLst/>
          </a:prstGeom>
          <a:noFill/>
          <a:ln>
            <a:noFill/>
          </a:ln>
        </p:spPr>
      </p:pic>
      <p:pic>
        <p:nvPicPr>
          <p:cNvPr id="252" name="Google Shape;252;p28"/>
          <p:cNvPicPr preferRelativeResize="0"/>
          <p:nvPr/>
        </p:nvPicPr>
        <p:blipFill>
          <a:blip r:embed="rId5">
            <a:alphaModFix/>
          </a:blip>
          <a:stretch>
            <a:fillRect/>
          </a:stretch>
        </p:blipFill>
        <p:spPr>
          <a:xfrm>
            <a:off x="6031250" y="470575"/>
            <a:ext cx="1648225" cy="1867987"/>
          </a:xfrm>
          <a:prstGeom prst="rect">
            <a:avLst/>
          </a:prstGeom>
          <a:noFill/>
          <a:ln>
            <a:noFill/>
          </a:ln>
        </p:spPr>
      </p:pic>
      <p:pic>
        <p:nvPicPr>
          <p:cNvPr id="253" name="Google Shape;253;p28"/>
          <p:cNvPicPr preferRelativeResize="0"/>
          <p:nvPr/>
        </p:nvPicPr>
        <p:blipFill>
          <a:blip r:embed="rId6">
            <a:alphaModFix/>
          </a:blip>
          <a:stretch>
            <a:fillRect/>
          </a:stretch>
        </p:blipFill>
        <p:spPr>
          <a:xfrm>
            <a:off x="3810412" y="2933675"/>
            <a:ext cx="1604075" cy="1817950"/>
          </a:xfrm>
          <a:prstGeom prst="rect">
            <a:avLst/>
          </a:prstGeom>
          <a:noFill/>
          <a:ln>
            <a:noFill/>
          </a:ln>
        </p:spPr>
      </p:pic>
      <p:pic>
        <p:nvPicPr>
          <p:cNvPr id="254" name="Google Shape;254;p28"/>
          <p:cNvPicPr preferRelativeResize="0"/>
          <p:nvPr/>
        </p:nvPicPr>
        <p:blipFill>
          <a:blip r:embed="rId7">
            <a:alphaModFix/>
          </a:blip>
          <a:stretch>
            <a:fillRect/>
          </a:stretch>
        </p:blipFill>
        <p:spPr>
          <a:xfrm>
            <a:off x="6031250" y="2908650"/>
            <a:ext cx="1648225" cy="18680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311700" y="2164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Noise</a:t>
            </a:r>
            <a:endParaRPr/>
          </a:p>
        </p:txBody>
      </p:sp>
      <p:sp>
        <p:nvSpPr>
          <p:cNvPr id="260" name="Google Shape;260;p29"/>
          <p:cNvSpPr txBox="1"/>
          <p:nvPr>
            <p:ph idx="1" type="body"/>
          </p:nvPr>
        </p:nvSpPr>
        <p:spPr>
          <a:xfrm>
            <a:off x="311700" y="839825"/>
            <a:ext cx="3778200" cy="401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700">
                <a:solidFill>
                  <a:srgbClr val="434343"/>
                </a:solidFill>
              </a:rPr>
              <a:t>Phantom18</a:t>
            </a:r>
            <a:r>
              <a:rPr lang="es" sz="1700">
                <a:solidFill>
                  <a:srgbClr val="434343"/>
                </a:solidFill>
              </a:rPr>
              <a:t>, one of the examples given to us, has two different images with and without noise.</a:t>
            </a:r>
            <a:endParaRPr sz="1700">
              <a:solidFill>
                <a:srgbClr val="434343"/>
              </a:solidFill>
            </a:endParaRPr>
          </a:p>
          <a:p>
            <a:pPr indent="0" lvl="0" marL="0" rtl="0" algn="l">
              <a:spcBef>
                <a:spcPts val="1200"/>
              </a:spcBef>
              <a:spcAft>
                <a:spcPts val="0"/>
              </a:spcAft>
              <a:buNone/>
            </a:pPr>
            <a:r>
              <a:rPr lang="es" sz="1700">
                <a:solidFill>
                  <a:srgbClr val="434343"/>
                </a:solidFill>
              </a:rPr>
              <a:t>By setting up a larger </a:t>
            </a:r>
            <a:r>
              <a:rPr b="1" i="1" lang="es" sz="1700">
                <a:solidFill>
                  <a:schemeClr val="dk1"/>
                </a:solidFill>
              </a:rPr>
              <a:t>μ</a:t>
            </a:r>
            <a:r>
              <a:rPr i="1" lang="es" sz="1700">
                <a:solidFill>
                  <a:srgbClr val="434343"/>
                </a:solidFill>
              </a:rPr>
              <a:t>,</a:t>
            </a:r>
            <a:r>
              <a:rPr lang="es" sz="1700">
                <a:solidFill>
                  <a:srgbClr val="434343"/>
                </a:solidFill>
              </a:rPr>
              <a:t>we are able to segment the image into the two corresponding parts, however we keep getting some noise segmented.</a:t>
            </a:r>
            <a:endParaRPr sz="1700">
              <a:solidFill>
                <a:srgbClr val="434343"/>
              </a:solidFill>
            </a:endParaRPr>
          </a:p>
          <a:p>
            <a:pPr indent="0" lvl="0" marL="0" rtl="0" algn="l">
              <a:spcBef>
                <a:spcPts val="1200"/>
              </a:spcBef>
              <a:spcAft>
                <a:spcPts val="1200"/>
              </a:spcAft>
              <a:buNone/>
            </a:pPr>
            <a:r>
              <a:rPr lang="es" sz="1700">
                <a:solidFill>
                  <a:srgbClr val="434343"/>
                </a:solidFill>
              </a:rPr>
              <a:t>One way to solve this would be to pre-process the images with a Gaussian filter to lower the noise before the segmentation.</a:t>
            </a:r>
            <a:endParaRPr sz="1700">
              <a:solidFill>
                <a:srgbClr val="434343"/>
              </a:solidFill>
            </a:endParaRPr>
          </a:p>
        </p:txBody>
      </p:sp>
      <p:sp>
        <p:nvSpPr>
          <p:cNvPr id="261" name="Google Shape;261;p29"/>
          <p:cNvSpPr txBox="1"/>
          <p:nvPr/>
        </p:nvSpPr>
        <p:spPr>
          <a:xfrm>
            <a:off x="685575" y="3233800"/>
            <a:ext cx="31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62" name="Google Shape;262;p29"/>
          <p:cNvSpPr txBox="1"/>
          <p:nvPr/>
        </p:nvSpPr>
        <p:spPr>
          <a:xfrm>
            <a:off x="7616692" y="237925"/>
            <a:ext cx="1444200" cy="2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Source Sans Pro"/>
                <a:ea typeface="Source Sans Pro"/>
                <a:cs typeface="Source Sans Pro"/>
                <a:sym typeface="Source Sans Pro"/>
              </a:rPr>
              <a:t>Result&lt;&lt;</a:t>
            </a:r>
            <a:endParaRPr sz="1500">
              <a:latin typeface="Source Sans Pro"/>
              <a:ea typeface="Source Sans Pro"/>
              <a:cs typeface="Source Sans Pro"/>
              <a:sym typeface="Source Sans Pro"/>
            </a:endParaRPr>
          </a:p>
        </p:txBody>
      </p:sp>
      <p:sp>
        <p:nvSpPr>
          <p:cNvPr id="263" name="Google Shape;263;p29"/>
          <p:cNvSpPr txBox="1"/>
          <p:nvPr/>
        </p:nvSpPr>
        <p:spPr>
          <a:xfrm>
            <a:off x="4293161" y="237925"/>
            <a:ext cx="1444200" cy="2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Source Sans Pro"/>
                <a:ea typeface="Source Sans Pro"/>
                <a:cs typeface="Source Sans Pro"/>
                <a:sym typeface="Source Sans Pro"/>
              </a:rPr>
              <a:t>Original Image</a:t>
            </a:r>
            <a:endParaRPr sz="1500">
              <a:latin typeface="Source Sans Pro"/>
              <a:ea typeface="Source Sans Pro"/>
              <a:cs typeface="Source Sans Pro"/>
              <a:sym typeface="Source Sans Pro"/>
            </a:endParaRPr>
          </a:p>
        </p:txBody>
      </p:sp>
      <p:sp>
        <p:nvSpPr>
          <p:cNvPr id="264" name="Google Shape;264;p29"/>
          <p:cNvSpPr txBox="1"/>
          <p:nvPr/>
        </p:nvSpPr>
        <p:spPr>
          <a:xfrm>
            <a:off x="5945401" y="243667"/>
            <a:ext cx="1444200" cy="2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Source Sans Pro"/>
                <a:ea typeface="Source Sans Pro"/>
                <a:cs typeface="Source Sans Pro"/>
                <a:sym typeface="Source Sans Pro"/>
              </a:rPr>
              <a:t>Animation</a:t>
            </a:r>
            <a:endParaRPr sz="1500">
              <a:latin typeface="Source Sans Pro"/>
              <a:ea typeface="Source Sans Pro"/>
              <a:cs typeface="Source Sans Pro"/>
              <a:sym typeface="Source Sans Pro"/>
            </a:endParaRPr>
          </a:p>
        </p:txBody>
      </p:sp>
      <p:sp>
        <p:nvSpPr>
          <p:cNvPr id="265" name="Google Shape;265;p29"/>
          <p:cNvSpPr txBox="1"/>
          <p:nvPr/>
        </p:nvSpPr>
        <p:spPr>
          <a:xfrm>
            <a:off x="4283675" y="2011864"/>
            <a:ext cx="47676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Source Sans Pro"/>
                <a:ea typeface="Source Sans Pro"/>
                <a:cs typeface="Source Sans Pro"/>
                <a:sym typeface="Source Sans Pro"/>
              </a:rPr>
              <a:t>Geometric</a:t>
            </a:r>
            <a:r>
              <a:rPr lang="es" sz="1500">
                <a:latin typeface="Source Sans Pro"/>
                <a:ea typeface="Source Sans Pro"/>
                <a:cs typeface="Source Sans Pro"/>
                <a:sym typeface="Source Sans Pro"/>
              </a:rPr>
              <a:t> initialization μ = 0.01, v = 0 , λ = 1</a:t>
            </a:r>
            <a:endParaRPr sz="1500">
              <a:latin typeface="Source Sans Pro"/>
              <a:ea typeface="Source Sans Pro"/>
              <a:cs typeface="Source Sans Pro"/>
              <a:sym typeface="Source Sans Pro"/>
            </a:endParaRPr>
          </a:p>
        </p:txBody>
      </p:sp>
      <p:pic>
        <p:nvPicPr>
          <p:cNvPr id="266" name="Google Shape;266;p29"/>
          <p:cNvPicPr preferRelativeResize="0"/>
          <p:nvPr/>
        </p:nvPicPr>
        <p:blipFill>
          <a:blip r:embed="rId3">
            <a:alphaModFix/>
          </a:blip>
          <a:stretch>
            <a:fillRect/>
          </a:stretch>
        </p:blipFill>
        <p:spPr>
          <a:xfrm>
            <a:off x="4354561" y="670509"/>
            <a:ext cx="1321359" cy="1321361"/>
          </a:xfrm>
          <a:prstGeom prst="rect">
            <a:avLst/>
          </a:prstGeom>
          <a:noFill/>
          <a:ln>
            <a:noFill/>
          </a:ln>
        </p:spPr>
      </p:pic>
      <p:pic>
        <p:nvPicPr>
          <p:cNvPr id="267" name="Google Shape;267;p29"/>
          <p:cNvPicPr preferRelativeResize="0"/>
          <p:nvPr/>
        </p:nvPicPr>
        <p:blipFill>
          <a:blip r:embed="rId4">
            <a:alphaModFix/>
          </a:blip>
          <a:stretch>
            <a:fillRect/>
          </a:stretch>
        </p:blipFill>
        <p:spPr>
          <a:xfrm>
            <a:off x="6016287" y="670509"/>
            <a:ext cx="1321359" cy="1321361"/>
          </a:xfrm>
          <a:prstGeom prst="rect">
            <a:avLst/>
          </a:prstGeom>
          <a:noFill/>
          <a:ln>
            <a:noFill/>
          </a:ln>
        </p:spPr>
      </p:pic>
      <p:sp>
        <p:nvSpPr>
          <p:cNvPr id="268" name="Google Shape;268;p29"/>
          <p:cNvSpPr txBox="1"/>
          <p:nvPr/>
        </p:nvSpPr>
        <p:spPr>
          <a:xfrm>
            <a:off x="7621367" y="2808075"/>
            <a:ext cx="1444200" cy="2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Source Sans Pro"/>
                <a:ea typeface="Source Sans Pro"/>
                <a:cs typeface="Source Sans Pro"/>
                <a:sym typeface="Source Sans Pro"/>
              </a:rPr>
              <a:t>Result</a:t>
            </a:r>
            <a:endParaRPr sz="1500">
              <a:latin typeface="Source Sans Pro"/>
              <a:ea typeface="Source Sans Pro"/>
              <a:cs typeface="Source Sans Pro"/>
              <a:sym typeface="Source Sans Pro"/>
            </a:endParaRPr>
          </a:p>
        </p:txBody>
      </p:sp>
      <p:sp>
        <p:nvSpPr>
          <p:cNvPr id="269" name="Google Shape;269;p29"/>
          <p:cNvSpPr txBox="1"/>
          <p:nvPr/>
        </p:nvSpPr>
        <p:spPr>
          <a:xfrm>
            <a:off x="4297836" y="2808075"/>
            <a:ext cx="1444200" cy="2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Source Sans Pro"/>
                <a:ea typeface="Source Sans Pro"/>
                <a:cs typeface="Source Sans Pro"/>
                <a:sym typeface="Source Sans Pro"/>
              </a:rPr>
              <a:t>Original Image</a:t>
            </a:r>
            <a:endParaRPr sz="1500">
              <a:latin typeface="Source Sans Pro"/>
              <a:ea typeface="Source Sans Pro"/>
              <a:cs typeface="Source Sans Pro"/>
              <a:sym typeface="Source Sans Pro"/>
            </a:endParaRPr>
          </a:p>
        </p:txBody>
      </p:sp>
      <p:sp>
        <p:nvSpPr>
          <p:cNvPr id="270" name="Google Shape;270;p29"/>
          <p:cNvSpPr txBox="1"/>
          <p:nvPr/>
        </p:nvSpPr>
        <p:spPr>
          <a:xfrm>
            <a:off x="5950076" y="2813817"/>
            <a:ext cx="1444200" cy="2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solidFill>
                  <a:schemeClr val="dk2"/>
                </a:solidFill>
                <a:latin typeface="Source Sans Pro"/>
                <a:ea typeface="Source Sans Pro"/>
                <a:cs typeface="Source Sans Pro"/>
                <a:sym typeface="Source Sans Pro"/>
              </a:rPr>
              <a:t>Animation</a:t>
            </a:r>
            <a:endParaRPr sz="1500">
              <a:latin typeface="Source Sans Pro"/>
              <a:ea typeface="Source Sans Pro"/>
              <a:cs typeface="Source Sans Pro"/>
              <a:sym typeface="Source Sans Pro"/>
            </a:endParaRPr>
          </a:p>
        </p:txBody>
      </p:sp>
      <p:sp>
        <p:nvSpPr>
          <p:cNvPr id="271" name="Google Shape;271;p29"/>
          <p:cNvSpPr txBox="1"/>
          <p:nvPr/>
        </p:nvSpPr>
        <p:spPr>
          <a:xfrm>
            <a:off x="4288350" y="4582014"/>
            <a:ext cx="47676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Source Sans Pro"/>
                <a:ea typeface="Source Sans Pro"/>
                <a:cs typeface="Source Sans Pro"/>
                <a:sym typeface="Source Sans Pro"/>
              </a:rPr>
              <a:t>Geometric initialization </a:t>
            </a:r>
            <a:r>
              <a:rPr b="1" lang="es" sz="1500">
                <a:latin typeface="Source Sans Pro"/>
                <a:ea typeface="Source Sans Pro"/>
                <a:cs typeface="Source Sans Pro"/>
                <a:sym typeface="Source Sans Pro"/>
              </a:rPr>
              <a:t>μ = 0.12</a:t>
            </a:r>
            <a:r>
              <a:rPr lang="es" sz="1500">
                <a:latin typeface="Source Sans Pro"/>
                <a:ea typeface="Source Sans Pro"/>
                <a:cs typeface="Source Sans Pro"/>
                <a:sym typeface="Source Sans Pro"/>
              </a:rPr>
              <a:t>, v = 0 , λ = 1</a:t>
            </a:r>
            <a:endParaRPr sz="1500">
              <a:latin typeface="Source Sans Pro"/>
              <a:ea typeface="Source Sans Pro"/>
              <a:cs typeface="Source Sans Pro"/>
              <a:sym typeface="Source Sans Pro"/>
            </a:endParaRPr>
          </a:p>
        </p:txBody>
      </p:sp>
      <p:pic>
        <p:nvPicPr>
          <p:cNvPr id="272" name="Google Shape;272;p29"/>
          <p:cNvPicPr preferRelativeResize="0"/>
          <p:nvPr/>
        </p:nvPicPr>
        <p:blipFill>
          <a:blip r:embed="rId5">
            <a:alphaModFix/>
          </a:blip>
          <a:stretch>
            <a:fillRect/>
          </a:stretch>
        </p:blipFill>
        <p:spPr>
          <a:xfrm>
            <a:off x="6006788" y="3233800"/>
            <a:ext cx="1321375" cy="1321375"/>
          </a:xfrm>
          <a:prstGeom prst="rect">
            <a:avLst/>
          </a:prstGeom>
          <a:noFill/>
          <a:ln>
            <a:noFill/>
          </a:ln>
        </p:spPr>
      </p:pic>
      <p:pic>
        <p:nvPicPr>
          <p:cNvPr id="273" name="Google Shape;273;p29"/>
          <p:cNvPicPr preferRelativeResize="0"/>
          <p:nvPr/>
        </p:nvPicPr>
        <p:blipFill>
          <a:blip r:embed="rId6">
            <a:alphaModFix/>
          </a:blip>
          <a:stretch>
            <a:fillRect/>
          </a:stretch>
        </p:blipFill>
        <p:spPr>
          <a:xfrm>
            <a:off x="4354563" y="3236369"/>
            <a:ext cx="1321350" cy="1316231"/>
          </a:xfrm>
          <a:prstGeom prst="rect">
            <a:avLst/>
          </a:prstGeom>
          <a:noFill/>
          <a:ln>
            <a:noFill/>
          </a:ln>
        </p:spPr>
      </p:pic>
      <p:pic>
        <p:nvPicPr>
          <p:cNvPr id="274" name="Google Shape;274;p29"/>
          <p:cNvPicPr preferRelativeResize="0"/>
          <p:nvPr/>
        </p:nvPicPr>
        <p:blipFill>
          <a:blip r:embed="rId7">
            <a:alphaModFix/>
          </a:blip>
          <a:stretch>
            <a:fillRect/>
          </a:stretch>
        </p:blipFill>
        <p:spPr>
          <a:xfrm>
            <a:off x="7659050" y="3211900"/>
            <a:ext cx="1365175" cy="1365175"/>
          </a:xfrm>
          <a:prstGeom prst="rect">
            <a:avLst/>
          </a:prstGeom>
          <a:noFill/>
          <a:ln>
            <a:noFill/>
          </a:ln>
        </p:spPr>
      </p:pic>
      <p:pic>
        <p:nvPicPr>
          <p:cNvPr id="275" name="Google Shape;275;p29"/>
          <p:cNvPicPr preferRelativeResize="0"/>
          <p:nvPr/>
        </p:nvPicPr>
        <p:blipFill>
          <a:blip r:embed="rId8">
            <a:alphaModFix/>
          </a:blip>
          <a:stretch>
            <a:fillRect/>
          </a:stretch>
        </p:blipFill>
        <p:spPr>
          <a:xfrm>
            <a:off x="7656213" y="670499"/>
            <a:ext cx="1365175" cy="1365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nvSpPr>
        <p:spPr>
          <a:xfrm>
            <a:off x="7641200" y="2873600"/>
            <a:ext cx="12645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281" name="Google Shape;281;p30"/>
          <p:cNvSpPr txBox="1"/>
          <p:nvPr/>
        </p:nvSpPr>
        <p:spPr>
          <a:xfrm>
            <a:off x="6262500" y="2878622"/>
            <a:ext cx="12645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sp>
        <p:nvSpPr>
          <p:cNvPr id="282" name="Google Shape;282;p30"/>
          <p:cNvSpPr txBox="1"/>
          <p:nvPr/>
        </p:nvSpPr>
        <p:spPr>
          <a:xfrm>
            <a:off x="4807506" y="4680325"/>
            <a:ext cx="4174500" cy="3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Sinusoidal</a:t>
            </a:r>
            <a:r>
              <a:rPr lang="es">
                <a:latin typeface="Source Sans Pro"/>
                <a:ea typeface="Source Sans Pro"/>
                <a:cs typeface="Source Sans Pro"/>
                <a:sym typeface="Source Sans Pro"/>
              </a:rPr>
              <a:t> initialization</a:t>
            </a:r>
            <a:endParaRPr>
              <a:latin typeface="Source Sans Pro"/>
              <a:ea typeface="Source Sans Pro"/>
              <a:cs typeface="Source Sans Pro"/>
              <a:sym typeface="Source Sans Pro"/>
            </a:endParaRPr>
          </a:p>
        </p:txBody>
      </p:sp>
      <p:sp>
        <p:nvSpPr>
          <p:cNvPr id="283" name="Google Shape;283;p30"/>
          <p:cNvSpPr txBox="1"/>
          <p:nvPr/>
        </p:nvSpPr>
        <p:spPr>
          <a:xfrm>
            <a:off x="7641200" y="120025"/>
            <a:ext cx="12645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284" name="Google Shape;284;p30"/>
          <p:cNvSpPr txBox="1"/>
          <p:nvPr/>
        </p:nvSpPr>
        <p:spPr>
          <a:xfrm>
            <a:off x="4767775" y="120150"/>
            <a:ext cx="13803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2"/>
                </a:solidFill>
                <a:latin typeface="Source Sans Pro"/>
                <a:ea typeface="Source Sans Pro"/>
                <a:cs typeface="Source Sans Pro"/>
                <a:sym typeface="Source Sans Pro"/>
              </a:rPr>
              <a:t>Original Image</a:t>
            </a:r>
            <a:endParaRPr>
              <a:latin typeface="Source Sans Pro"/>
              <a:ea typeface="Source Sans Pro"/>
              <a:cs typeface="Source Sans Pro"/>
              <a:sym typeface="Source Sans Pro"/>
            </a:endParaRPr>
          </a:p>
        </p:txBody>
      </p:sp>
      <p:sp>
        <p:nvSpPr>
          <p:cNvPr id="285" name="Google Shape;285;p30"/>
          <p:cNvSpPr txBox="1"/>
          <p:nvPr/>
        </p:nvSpPr>
        <p:spPr>
          <a:xfrm>
            <a:off x="6254100" y="125047"/>
            <a:ext cx="12645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sp>
        <p:nvSpPr>
          <p:cNvPr id="286" name="Google Shape;286;p30"/>
          <p:cNvSpPr txBox="1"/>
          <p:nvPr/>
        </p:nvSpPr>
        <p:spPr>
          <a:xfrm>
            <a:off x="4807506" y="2231550"/>
            <a:ext cx="4174500" cy="3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Sinusoidal</a:t>
            </a:r>
            <a:r>
              <a:rPr lang="es">
                <a:latin typeface="Source Sans Pro"/>
                <a:ea typeface="Source Sans Pro"/>
                <a:cs typeface="Source Sans Pro"/>
                <a:sym typeface="Source Sans Pro"/>
              </a:rPr>
              <a:t> initialization</a:t>
            </a:r>
            <a:endParaRPr>
              <a:latin typeface="Source Sans Pro"/>
              <a:ea typeface="Source Sans Pro"/>
              <a:cs typeface="Source Sans Pro"/>
              <a:sym typeface="Source Sans Pro"/>
            </a:endParaRPr>
          </a:p>
        </p:txBody>
      </p:sp>
      <p:pic>
        <p:nvPicPr>
          <p:cNvPr id="287" name="Google Shape;287;p30"/>
          <p:cNvPicPr preferRelativeResize="0"/>
          <p:nvPr/>
        </p:nvPicPr>
        <p:blipFill>
          <a:blip r:embed="rId3">
            <a:alphaModFix/>
          </a:blip>
          <a:stretch>
            <a:fillRect/>
          </a:stretch>
        </p:blipFill>
        <p:spPr>
          <a:xfrm>
            <a:off x="6148075" y="549025"/>
            <a:ext cx="1380300" cy="1717509"/>
          </a:xfrm>
          <a:prstGeom prst="rect">
            <a:avLst/>
          </a:prstGeom>
          <a:noFill/>
          <a:ln>
            <a:noFill/>
          </a:ln>
        </p:spPr>
      </p:pic>
      <p:pic>
        <p:nvPicPr>
          <p:cNvPr id="288" name="Google Shape;288;p30"/>
          <p:cNvPicPr preferRelativeResize="0"/>
          <p:nvPr/>
        </p:nvPicPr>
        <p:blipFill>
          <a:blip r:embed="rId4">
            <a:alphaModFix/>
          </a:blip>
          <a:stretch>
            <a:fillRect/>
          </a:stretch>
        </p:blipFill>
        <p:spPr>
          <a:xfrm>
            <a:off x="6262500" y="3352975"/>
            <a:ext cx="1264500" cy="1264500"/>
          </a:xfrm>
          <a:prstGeom prst="rect">
            <a:avLst/>
          </a:prstGeom>
          <a:noFill/>
          <a:ln>
            <a:noFill/>
          </a:ln>
        </p:spPr>
      </p:pic>
      <p:sp>
        <p:nvSpPr>
          <p:cNvPr id="289" name="Google Shape;289;p30"/>
          <p:cNvSpPr txBox="1"/>
          <p:nvPr>
            <p:ph type="title"/>
          </p:nvPr>
        </p:nvSpPr>
        <p:spPr>
          <a:xfrm>
            <a:off x="311700" y="216425"/>
            <a:ext cx="43137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Narrow Regions</a:t>
            </a:r>
            <a:endParaRPr/>
          </a:p>
        </p:txBody>
      </p:sp>
      <p:sp>
        <p:nvSpPr>
          <p:cNvPr id="290" name="Google Shape;290;p30"/>
          <p:cNvSpPr txBox="1"/>
          <p:nvPr>
            <p:ph idx="1" type="body"/>
          </p:nvPr>
        </p:nvSpPr>
        <p:spPr>
          <a:xfrm>
            <a:off x="311700" y="839825"/>
            <a:ext cx="4260300" cy="401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650">
                <a:solidFill>
                  <a:srgbClr val="434343"/>
                </a:solidFill>
              </a:rPr>
              <a:t>In images such as an fMRI scan, like the first example, showcases how Chan-Vese can propagate through narrow regions effectively. </a:t>
            </a:r>
            <a:endParaRPr sz="1650">
              <a:solidFill>
                <a:srgbClr val="434343"/>
              </a:solidFill>
            </a:endParaRPr>
          </a:p>
          <a:p>
            <a:pPr indent="0" lvl="0" marL="0" rtl="0" algn="l">
              <a:spcBef>
                <a:spcPts val="1200"/>
              </a:spcBef>
              <a:spcAft>
                <a:spcPts val="0"/>
              </a:spcAft>
              <a:buNone/>
            </a:pPr>
            <a:r>
              <a:rPr lang="es" sz="1650">
                <a:solidFill>
                  <a:srgbClr val="434343"/>
                </a:solidFill>
              </a:rPr>
              <a:t>This is partly because of the A and B edge-stopping functions, in which we take into account the gradient for the x and y axis in the propagation which allows to go into much more detail without risking getting out of </a:t>
            </a:r>
            <a:r>
              <a:rPr lang="es" sz="1650">
                <a:solidFill>
                  <a:srgbClr val="434343"/>
                </a:solidFill>
              </a:rPr>
              <a:t>bounds</a:t>
            </a:r>
            <a:r>
              <a:rPr lang="es" sz="1650">
                <a:solidFill>
                  <a:srgbClr val="434343"/>
                </a:solidFill>
              </a:rPr>
              <a:t>.</a:t>
            </a:r>
            <a:endParaRPr sz="1650">
              <a:solidFill>
                <a:srgbClr val="434343"/>
              </a:solidFill>
            </a:endParaRPr>
          </a:p>
          <a:p>
            <a:pPr indent="0" lvl="0" marL="0" rtl="0" algn="l">
              <a:spcBef>
                <a:spcPts val="1200"/>
              </a:spcBef>
              <a:spcAft>
                <a:spcPts val="1200"/>
              </a:spcAft>
              <a:buNone/>
            </a:pPr>
            <a:r>
              <a:t/>
            </a:r>
            <a:endParaRPr sz="1650">
              <a:solidFill>
                <a:srgbClr val="434343"/>
              </a:solidFill>
            </a:endParaRPr>
          </a:p>
        </p:txBody>
      </p:sp>
      <p:sp>
        <p:nvSpPr>
          <p:cNvPr id="291" name="Google Shape;291;p30"/>
          <p:cNvSpPr txBox="1"/>
          <p:nvPr/>
        </p:nvSpPr>
        <p:spPr>
          <a:xfrm>
            <a:off x="4807500" y="2878625"/>
            <a:ext cx="13803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2"/>
                </a:solidFill>
                <a:latin typeface="Source Sans Pro"/>
                <a:ea typeface="Source Sans Pro"/>
                <a:cs typeface="Source Sans Pro"/>
                <a:sym typeface="Source Sans Pro"/>
              </a:rPr>
              <a:t>Original Image</a:t>
            </a:r>
            <a:endParaRPr>
              <a:latin typeface="Source Sans Pro"/>
              <a:ea typeface="Source Sans Pro"/>
              <a:cs typeface="Source Sans Pro"/>
              <a:sym typeface="Source Sans Pro"/>
            </a:endParaRPr>
          </a:p>
        </p:txBody>
      </p:sp>
      <p:pic>
        <p:nvPicPr>
          <p:cNvPr id="292" name="Google Shape;292;p30"/>
          <p:cNvPicPr preferRelativeResize="0"/>
          <p:nvPr/>
        </p:nvPicPr>
        <p:blipFill>
          <a:blip r:embed="rId5">
            <a:alphaModFix/>
          </a:blip>
          <a:stretch>
            <a:fillRect/>
          </a:stretch>
        </p:blipFill>
        <p:spPr>
          <a:xfrm>
            <a:off x="4696586" y="549025"/>
            <a:ext cx="1380300" cy="1717508"/>
          </a:xfrm>
          <a:prstGeom prst="rect">
            <a:avLst/>
          </a:prstGeom>
          <a:noFill/>
          <a:ln>
            <a:noFill/>
          </a:ln>
        </p:spPr>
      </p:pic>
      <p:pic>
        <p:nvPicPr>
          <p:cNvPr id="293" name="Google Shape;293;p30"/>
          <p:cNvPicPr preferRelativeResize="0"/>
          <p:nvPr/>
        </p:nvPicPr>
        <p:blipFill>
          <a:blip r:embed="rId6">
            <a:alphaModFix/>
          </a:blip>
          <a:stretch>
            <a:fillRect/>
          </a:stretch>
        </p:blipFill>
        <p:spPr>
          <a:xfrm>
            <a:off x="7641200" y="549025"/>
            <a:ext cx="1380300" cy="1717488"/>
          </a:xfrm>
          <a:prstGeom prst="rect">
            <a:avLst/>
          </a:prstGeom>
          <a:noFill/>
          <a:ln>
            <a:noFill/>
          </a:ln>
        </p:spPr>
      </p:pic>
      <p:pic>
        <p:nvPicPr>
          <p:cNvPr id="294" name="Google Shape;294;p30"/>
          <p:cNvPicPr preferRelativeResize="0"/>
          <p:nvPr/>
        </p:nvPicPr>
        <p:blipFill>
          <a:blip r:embed="rId7">
            <a:alphaModFix/>
          </a:blip>
          <a:stretch>
            <a:fillRect/>
          </a:stretch>
        </p:blipFill>
        <p:spPr>
          <a:xfrm>
            <a:off x="7683400" y="3450463"/>
            <a:ext cx="1180100" cy="1180100"/>
          </a:xfrm>
          <a:prstGeom prst="rect">
            <a:avLst/>
          </a:prstGeom>
          <a:noFill/>
          <a:ln>
            <a:noFill/>
          </a:ln>
        </p:spPr>
      </p:pic>
      <p:pic>
        <p:nvPicPr>
          <p:cNvPr id="295" name="Google Shape;295;p30"/>
          <p:cNvPicPr preferRelativeResize="0"/>
          <p:nvPr/>
        </p:nvPicPr>
        <p:blipFill>
          <a:blip r:embed="rId8">
            <a:alphaModFix/>
          </a:blip>
          <a:stretch>
            <a:fillRect/>
          </a:stretch>
        </p:blipFill>
        <p:spPr>
          <a:xfrm>
            <a:off x="4749600" y="3350375"/>
            <a:ext cx="1264500" cy="1264500"/>
          </a:xfrm>
          <a:prstGeom prst="rect">
            <a:avLst/>
          </a:prstGeom>
          <a:noFill/>
          <a:ln>
            <a:noFill/>
          </a:ln>
        </p:spPr>
      </p:pic>
      <p:pic>
        <p:nvPicPr>
          <p:cNvPr id="296" name="Google Shape;296;p30"/>
          <p:cNvPicPr preferRelativeResize="0"/>
          <p:nvPr/>
        </p:nvPicPr>
        <p:blipFill rotWithShape="1">
          <a:blip r:embed="rId9">
            <a:alphaModFix/>
          </a:blip>
          <a:srcRect b="0" l="0" r="2922" t="0"/>
          <a:stretch/>
        </p:blipFill>
        <p:spPr>
          <a:xfrm>
            <a:off x="1304650" y="3724375"/>
            <a:ext cx="2408356" cy="521689"/>
          </a:xfrm>
          <a:prstGeom prst="rect">
            <a:avLst/>
          </a:prstGeom>
          <a:noFill/>
          <a:ln>
            <a:noFill/>
          </a:ln>
        </p:spPr>
      </p:pic>
      <p:pic>
        <p:nvPicPr>
          <p:cNvPr id="297" name="Google Shape;297;p30"/>
          <p:cNvPicPr preferRelativeResize="0"/>
          <p:nvPr/>
        </p:nvPicPr>
        <p:blipFill rotWithShape="1">
          <a:blip r:embed="rId10">
            <a:alphaModFix/>
          </a:blip>
          <a:srcRect b="0" l="0" r="2922" t="0"/>
          <a:stretch/>
        </p:blipFill>
        <p:spPr>
          <a:xfrm>
            <a:off x="1304650" y="4329166"/>
            <a:ext cx="2408356" cy="526759"/>
          </a:xfrm>
          <a:prstGeom prst="rect">
            <a:avLst/>
          </a:prstGeom>
          <a:noFill/>
          <a:ln>
            <a:noFill/>
          </a:ln>
        </p:spPr>
      </p:pic>
      <p:sp>
        <p:nvSpPr>
          <p:cNvPr id="298" name="Google Shape;298;p30"/>
          <p:cNvSpPr/>
          <p:nvPr/>
        </p:nvSpPr>
        <p:spPr>
          <a:xfrm>
            <a:off x="2214425" y="3840272"/>
            <a:ext cx="423000" cy="400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99" name="Google Shape;299;p30"/>
          <p:cNvSpPr/>
          <p:nvPr/>
        </p:nvSpPr>
        <p:spPr>
          <a:xfrm>
            <a:off x="3090250" y="3887522"/>
            <a:ext cx="423000" cy="400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0" name="Google Shape;300;p30"/>
          <p:cNvSpPr/>
          <p:nvPr/>
        </p:nvSpPr>
        <p:spPr>
          <a:xfrm>
            <a:off x="2214425" y="4455422"/>
            <a:ext cx="423000" cy="400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1" name="Google Shape;301;p30"/>
          <p:cNvSpPr/>
          <p:nvPr/>
        </p:nvSpPr>
        <p:spPr>
          <a:xfrm>
            <a:off x="3041325" y="4455422"/>
            <a:ext cx="423000" cy="400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2" name="Google Shape;302;p30"/>
          <p:cNvSpPr/>
          <p:nvPr/>
        </p:nvSpPr>
        <p:spPr>
          <a:xfrm>
            <a:off x="4767775" y="647125"/>
            <a:ext cx="618900" cy="1070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3" name="Google Shape;303;p30"/>
          <p:cNvSpPr/>
          <p:nvPr/>
        </p:nvSpPr>
        <p:spPr>
          <a:xfrm>
            <a:off x="6204488" y="647125"/>
            <a:ext cx="618900" cy="1070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4" name="Google Shape;304;p30"/>
          <p:cNvSpPr/>
          <p:nvPr/>
        </p:nvSpPr>
        <p:spPr>
          <a:xfrm>
            <a:off x="7745938" y="647125"/>
            <a:ext cx="618900" cy="1070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nvSpPr>
        <p:spPr>
          <a:xfrm>
            <a:off x="1020550" y="4242375"/>
            <a:ext cx="7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10" name="Google Shape;310;p31"/>
          <p:cNvSpPr txBox="1"/>
          <p:nvPr/>
        </p:nvSpPr>
        <p:spPr>
          <a:xfrm>
            <a:off x="5966550" y="4692775"/>
            <a:ext cx="22098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Source Sans Pro"/>
                <a:ea typeface="Source Sans Pro"/>
                <a:cs typeface="Source Sans Pro"/>
                <a:sym typeface="Source Sans Pro"/>
              </a:rPr>
              <a:t>Geometric initialization, </a:t>
            </a:r>
            <a:endParaRPr sz="1200">
              <a:latin typeface="Source Sans Pro"/>
              <a:ea typeface="Source Sans Pro"/>
              <a:cs typeface="Source Sans Pro"/>
              <a:sym typeface="Source Sans Pro"/>
            </a:endParaRPr>
          </a:p>
        </p:txBody>
      </p:sp>
      <p:sp>
        <p:nvSpPr>
          <p:cNvPr id="311" name="Google Shape;311;p31"/>
          <p:cNvSpPr txBox="1"/>
          <p:nvPr/>
        </p:nvSpPr>
        <p:spPr>
          <a:xfrm>
            <a:off x="362350" y="809575"/>
            <a:ext cx="4519500" cy="41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50">
                <a:latin typeface="Source Sans Pro"/>
                <a:ea typeface="Source Sans Pro"/>
                <a:cs typeface="Source Sans Pro"/>
                <a:sym typeface="Source Sans Pro"/>
              </a:rPr>
              <a:t>As we can see, our initialization process affects very much the end result of the segmentation.</a:t>
            </a:r>
            <a:endParaRPr sz="1750">
              <a:latin typeface="Source Sans Pro"/>
              <a:ea typeface="Source Sans Pro"/>
              <a:cs typeface="Source Sans Pro"/>
              <a:sym typeface="Source Sans Pro"/>
            </a:endParaRPr>
          </a:p>
          <a:p>
            <a:pPr indent="0" lvl="0" marL="0" rtl="0" algn="l">
              <a:spcBef>
                <a:spcPts val="1000"/>
              </a:spcBef>
              <a:spcAft>
                <a:spcPts val="0"/>
              </a:spcAft>
              <a:buNone/>
            </a:pPr>
            <a:r>
              <a:rPr lang="es" sz="1750">
                <a:latin typeface="Source Sans Pro"/>
                <a:ea typeface="Source Sans Pro"/>
                <a:cs typeface="Source Sans Pro"/>
                <a:sym typeface="Source Sans Pro"/>
              </a:rPr>
              <a:t>The gap inside the </a:t>
            </a:r>
            <a:r>
              <a:rPr b="1" lang="es" sz="1750">
                <a:solidFill>
                  <a:schemeClr val="dk1"/>
                </a:solidFill>
                <a:latin typeface="Source Sans Pro"/>
                <a:ea typeface="Source Sans Pro"/>
                <a:cs typeface="Source Sans Pro"/>
                <a:sym typeface="Source Sans Pro"/>
              </a:rPr>
              <a:t>‘6’</a:t>
            </a:r>
            <a:r>
              <a:rPr lang="es" sz="1750">
                <a:solidFill>
                  <a:schemeClr val="dk1"/>
                </a:solidFill>
                <a:latin typeface="Source Sans Pro"/>
                <a:ea typeface="Source Sans Pro"/>
                <a:cs typeface="Source Sans Pro"/>
                <a:sym typeface="Source Sans Pro"/>
              </a:rPr>
              <a:t> </a:t>
            </a:r>
            <a:r>
              <a:rPr lang="es" sz="1750">
                <a:latin typeface="Source Sans Pro"/>
                <a:ea typeface="Source Sans Pro"/>
                <a:cs typeface="Source Sans Pro"/>
                <a:sym typeface="Source Sans Pro"/>
              </a:rPr>
              <a:t>is not segmented </a:t>
            </a:r>
            <a:r>
              <a:rPr lang="es" sz="1750">
                <a:latin typeface="Source Sans Pro"/>
                <a:ea typeface="Source Sans Pro"/>
                <a:cs typeface="Source Sans Pro"/>
                <a:sym typeface="Source Sans Pro"/>
              </a:rPr>
              <a:t>because the initial </a:t>
            </a:r>
            <a:r>
              <a:rPr b="1" lang="es" sz="1750">
                <a:latin typeface="Source Sans Pro"/>
                <a:ea typeface="Source Sans Pro"/>
                <a:cs typeface="Source Sans Pro"/>
                <a:sym typeface="Source Sans Pro"/>
              </a:rPr>
              <a:t>Geometric</a:t>
            </a:r>
            <a:r>
              <a:rPr lang="es" sz="1750">
                <a:latin typeface="Source Sans Pro"/>
                <a:ea typeface="Source Sans Pro"/>
                <a:cs typeface="Source Sans Pro"/>
                <a:sym typeface="Source Sans Pro"/>
              </a:rPr>
              <a:t> shape is </a:t>
            </a:r>
            <a:r>
              <a:rPr lang="es" sz="1750" u="sng">
                <a:latin typeface="Source Sans Pro"/>
                <a:ea typeface="Source Sans Pro"/>
                <a:cs typeface="Source Sans Pro"/>
                <a:sym typeface="Source Sans Pro"/>
              </a:rPr>
              <a:t>fully covering it</a:t>
            </a:r>
            <a:r>
              <a:rPr lang="es" sz="1750">
                <a:latin typeface="Source Sans Pro"/>
                <a:ea typeface="Source Sans Pro"/>
                <a:cs typeface="Source Sans Pro"/>
                <a:sym typeface="Source Sans Pro"/>
              </a:rPr>
              <a:t> and there is no way to separate it once we propagate the segmentation.</a:t>
            </a:r>
            <a:endParaRPr sz="1750">
              <a:latin typeface="Source Sans Pro"/>
              <a:ea typeface="Source Sans Pro"/>
              <a:cs typeface="Source Sans Pro"/>
              <a:sym typeface="Source Sans Pro"/>
            </a:endParaRPr>
          </a:p>
          <a:p>
            <a:pPr indent="0" lvl="0" marL="0" rtl="0" algn="l">
              <a:spcBef>
                <a:spcPts val="1000"/>
              </a:spcBef>
              <a:spcAft>
                <a:spcPts val="0"/>
              </a:spcAft>
              <a:buClr>
                <a:schemeClr val="dk2"/>
              </a:buClr>
              <a:buSzPts val="1100"/>
              <a:buFont typeface="Arial"/>
              <a:buNone/>
            </a:pPr>
            <a:r>
              <a:rPr lang="es" sz="1750">
                <a:solidFill>
                  <a:schemeClr val="dk2"/>
                </a:solidFill>
                <a:latin typeface="Source Sans Pro"/>
                <a:ea typeface="Source Sans Pro"/>
                <a:cs typeface="Source Sans Pro"/>
                <a:sym typeface="Source Sans Pro"/>
              </a:rPr>
              <a:t>Meanwhile, the </a:t>
            </a:r>
            <a:r>
              <a:rPr b="1" lang="es" sz="1750">
                <a:solidFill>
                  <a:schemeClr val="dk1"/>
                </a:solidFill>
                <a:latin typeface="Source Sans Pro"/>
                <a:ea typeface="Source Sans Pro"/>
                <a:cs typeface="Source Sans Pro"/>
                <a:sym typeface="Source Sans Pro"/>
              </a:rPr>
              <a:t>‘0’</a:t>
            </a:r>
            <a:r>
              <a:rPr lang="es" sz="1750">
                <a:solidFill>
                  <a:schemeClr val="dk2"/>
                </a:solidFill>
                <a:latin typeface="Source Sans Pro"/>
                <a:ea typeface="Source Sans Pro"/>
                <a:cs typeface="Source Sans Pro"/>
                <a:sym typeface="Source Sans Pro"/>
              </a:rPr>
              <a:t> or </a:t>
            </a:r>
            <a:r>
              <a:rPr b="1" lang="es" sz="1750">
                <a:solidFill>
                  <a:schemeClr val="dk1"/>
                </a:solidFill>
                <a:latin typeface="Source Sans Pro"/>
                <a:ea typeface="Source Sans Pro"/>
                <a:cs typeface="Source Sans Pro"/>
                <a:sym typeface="Source Sans Pro"/>
              </a:rPr>
              <a:t>‘D’</a:t>
            </a:r>
            <a:r>
              <a:rPr lang="es" sz="1750">
                <a:solidFill>
                  <a:schemeClr val="dk2"/>
                </a:solidFill>
                <a:latin typeface="Source Sans Pro"/>
                <a:ea typeface="Source Sans Pro"/>
                <a:cs typeface="Source Sans Pro"/>
                <a:sym typeface="Source Sans Pro"/>
              </a:rPr>
              <a:t> gaps are correctly segmented because in the initialization they are </a:t>
            </a:r>
            <a:r>
              <a:rPr lang="es" sz="1750" u="sng">
                <a:solidFill>
                  <a:schemeClr val="dk2"/>
                </a:solidFill>
                <a:latin typeface="Source Sans Pro"/>
                <a:ea typeface="Source Sans Pro"/>
                <a:cs typeface="Source Sans Pro"/>
                <a:sym typeface="Source Sans Pro"/>
              </a:rPr>
              <a:t>not fully covered</a:t>
            </a:r>
            <a:r>
              <a:rPr lang="es" sz="1750">
                <a:solidFill>
                  <a:schemeClr val="dk2"/>
                </a:solidFill>
                <a:latin typeface="Source Sans Pro"/>
                <a:ea typeface="Source Sans Pro"/>
                <a:cs typeface="Source Sans Pro"/>
                <a:sym typeface="Source Sans Pro"/>
              </a:rPr>
              <a:t>.</a:t>
            </a:r>
            <a:endParaRPr sz="1750">
              <a:latin typeface="Source Sans Pro"/>
              <a:ea typeface="Source Sans Pro"/>
              <a:cs typeface="Source Sans Pro"/>
              <a:sym typeface="Source Sans Pro"/>
            </a:endParaRPr>
          </a:p>
          <a:p>
            <a:pPr indent="0" lvl="0" marL="0" rtl="0" algn="l">
              <a:spcBef>
                <a:spcPts val="1000"/>
              </a:spcBef>
              <a:spcAft>
                <a:spcPts val="1000"/>
              </a:spcAft>
              <a:buNone/>
            </a:pPr>
            <a:r>
              <a:rPr lang="es" sz="1750">
                <a:latin typeface="Source Sans Pro"/>
                <a:ea typeface="Source Sans Pro"/>
                <a:cs typeface="Source Sans Pro"/>
                <a:sym typeface="Source Sans Pro"/>
              </a:rPr>
              <a:t>Because of this, if it is really important to capture this gaps in the middle, to initialize using a </a:t>
            </a:r>
            <a:r>
              <a:rPr b="1" lang="es" sz="1750">
                <a:latin typeface="Source Sans Pro"/>
                <a:ea typeface="Source Sans Pro"/>
                <a:cs typeface="Source Sans Pro"/>
                <a:sym typeface="Source Sans Pro"/>
              </a:rPr>
              <a:t>Sinusoidal</a:t>
            </a:r>
            <a:r>
              <a:rPr lang="es" sz="1750">
                <a:latin typeface="Source Sans Pro"/>
                <a:ea typeface="Source Sans Pro"/>
                <a:cs typeface="Source Sans Pro"/>
                <a:sym typeface="Source Sans Pro"/>
              </a:rPr>
              <a:t> method.</a:t>
            </a:r>
            <a:endParaRPr sz="1750">
              <a:latin typeface="Source Sans Pro"/>
              <a:ea typeface="Source Sans Pro"/>
              <a:cs typeface="Source Sans Pro"/>
              <a:sym typeface="Source Sans Pro"/>
            </a:endParaRPr>
          </a:p>
        </p:txBody>
      </p:sp>
      <p:sp>
        <p:nvSpPr>
          <p:cNvPr id="312" name="Google Shape;312;p31"/>
          <p:cNvSpPr txBox="1"/>
          <p:nvPr>
            <p:ph type="title"/>
          </p:nvPr>
        </p:nvSpPr>
        <p:spPr>
          <a:xfrm>
            <a:off x="311700" y="204950"/>
            <a:ext cx="457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Gaps</a:t>
            </a:r>
            <a:endParaRPr/>
          </a:p>
        </p:txBody>
      </p:sp>
      <p:pic>
        <p:nvPicPr>
          <p:cNvPr id="313" name="Google Shape;313;p31"/>
          <p:cNvPicPr preferRelativeResize="0"/>
          <p:nvPr/>
        </p:nvPicPr>
        <p:blipFill>
          <a:blip r:embed="rId3">
            <a:alphaModFix/>
          </a:blip>
          <a:stretch>
            <a:fillRect/>
          </a:stretch>
        </p:blipFill>
        <p:spPr>
          <a:xfrm>
            <a:off x="5966550" y="1695470"/>
            <a:ext cx="2209725" cy="1435944"/>
          </a:xfrm>
          <a:prstGeom prst="rect">
            <a:avLst/>
          </a:prstGeom>
          <a:noFill/>
          <a:ln>
            <a:noFill/>
          </a:ln>
        </p:spPr>
      </p:pic>
      <p:pic>
        <p:nvPicPr>
          <p:cNvPr id="314" name="Google Shape;314;p31"/>
          <p:cNvPicPr preferRelativeResize="0"/>
          <p:nvPr/>
        </p:nvPicPr>
        <p:blipFill>
          <a:blip r:embed="rId4">
            <a:alphaModFix/>
          </a:blip>
          <a:stretch>
            <a:fillRect/>
          </a:stretch>
        </p:blipFill>
        <p:spPr>
          <a:xfrm>
            <a:off x="5966650" y="3257127"/>
            <a:ext cx="2209592" cy="1435800"/>
          </a:xfrm>
          <a:prstGeom prst="rect">
            <a:avLst/>
          </a:prstGeom>
          <a:noFill/>
          <a:ln>
            <a:noFill/>
          </a:ln>
        </p:spPr>
      </p:pic>
      <p:pic>
        <p:nvPicPr>
          <p:cNvPr id="315" name="Google Shape;315;p31"/>
          <p:cNvPicPr preferRelativeResize="0"/>
          <p:nvPr/>
        </p:nvPicPr>
        <p:blipFill>
          <a:blip r:embed="rId5">
            <a:alphaModFix/>
          </a:blip>
          <a:stretch>
            <a:fillRect/>
          </a:stretch>
        </p:blipFill>
        <p:spPr>
          <a:xfrm>
            <a:off x="5966550" y="133809"/>
            <a:ext cx="2209799" cy="14359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Index of the Lab</a:t>
            </a:r>
            <a:endParaRPr/>
          </a:p>
        </p:txBody>
      </p:sp>
      <p:sp>
        <p:nvSpPr>
          <p:cNvPr id="67" name="Google Shape;67;p14"/>
          <p:cNvSpPr txBox="1"/>
          <p:nvPr>
            <p:ph idx="1" type="body"/>
          </p:nvPr>
        </p:nvSpPr>
        <p:spPr>
          <a:xfrm>
            <a:off x="311700" y="843900"/>
            <a:ext cx="8520600" cy="3927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F2328"/>
              </a:buClr>
              <a:buSzPts val="2000"/>
              <a:buAutoNum type="arabicParenR"/>
            </a:pPr>
            <a:r>
              <a:rPr lang="es" sz="2000">
                <a:solidFill>
                  <a:srgbClr val="1F2328"/>
                </a:solidFill>
              </a:rPr>
              <a:t>Segmentation</a:t>
            </a:r>
            <a:endParaRPr sz="2000">
              <a:solidFill>
                <a:srgbClr val="1F2328"/>
              </a:solidFill>
            </a:endParaRPr>
          </a:p>
          <a:p>
            <a:pPr indent="-355600" lvl="0" marL="457200" rtl="0" algn="l">
              <a:spcBef>
                <a:spcPts val="0"/>
              </a:spcBef>
              <a:spcAft>
                <a:spcPts val="0"/>
              </a:spcAft>
              <a:buClr>
                <a:srgbClr val="1F2328"/>
              </a:buClr>
              <a:buSzPts val="2000"/>
              <a:buAutoNum type="arabicParenR"/>
            </a:pPr>
            <a:r>
              <a:rPr lang="es" sz="2000">
                <a:solidFill>
                  <a:srgbClr val="1F2328"/>
                </a:solidFill>
              </a:rPr>
              <a:t>Binary Segmentation: Constraints</a:t>
            </a:r>
            <a:endParaRPr sz="2000">
              <a:solidFill>
                <a:srgbClr val="1F2328"/>
              </a:solidFill>
            </a:endParaRPr>
          </a:p>
          <a:p>
            <a:pPr indent="-355600" lvl="0" marL="457200" rtl="0" algn="l">
              <a:spcBef>
                <a:spcPts val="0"/>
              </a:spcBef>
              <a:spcAft>
                <a:spcPts val="0"/>
              </a:spcAft>
              <a:buClr>
                <a:srgbClr val="1F2328"/>
              </a:buClr>
              <a:buSzPts val="2000"/>
              <a:buAutoNum type="arabicParenR"/>
            </a:pPr>
            <a:r>
              <a:rPr lang="es" sz="2000">
                <a:solidFill>
                  <a:srgbClr val="1F2328"/>
                </a:solidFill>
              </a:rPr>
              <a:t>Energy Function</a:t>
            </a:r>
            <a:endParaRPr sz="2000">
              <a:solidFill>
                <a:srgbClr val="1F2328"/>
              </a:solidFill>
            </a:endParaRPr>
          </a:p>
          <a:p>
            <a:pPr indent="-355600" lvl="0" marL="457200" rtl="0" algn="l">
              <a:spcBef>
                <a:spcPts val="0"/>
              </a:spcBef>
              <a:spcAft>
                <a:spcPts val="0"/>
              </a:spcAft>
              <a:buClr>
                <a:srgbClr val="1F2328"/>
              </a:buClr>
              <a:buSzPts val="2000"/>
              <a:buAutoNum type="arabicParenR"/>
            </a:pPr>
            <a:r>
              <a:rPr lang="es" sz="2000">
                <a:solidFill>
                  <a:srgbClr val="1F2328"/>
                </a:solidFill>
              </a:rPr>
              <a:t>From Mumford-Shah to Chan-Vese</a:t>
            </a:r>
            <a:endParaRPr sz="2000">
              <a:solidFill>
                <a:srgbClr val="1F2328"/>
              </a:solidFill>
            </a:endParaRPr>
          </a:p>
          <a:p>
            <a:pPr indent="-355600" lvl="0" marL="457200" rtl="0" algn="l">
              <a:spcBef>
                <a:spcPts val="0"/>
              </a:spcBef>
              <a:spcAft>
                <a:spcPts val="0"/>
              </a:spcAft>
              <a:buClr>
                <a:srgbClr val="1F2328"/>
              </a:buClr>
              <a:buSzPts val="2000"/>
              <a:buAutoNum type="arabicParenR"/>
            </a:pPr>
            <a:r>
              <a:rPr lang="es" sz="2000">
                <a:solidFill>
                  <a:srgbClr val="1F2328"/>
                </a:solidFill>
              </a:rPr>
              <a:t>Chan-Vese</a:t>
            </a:r>
            <a:endParaRPr sz="2000">
              <a:solidFill>
                <a:srgbClr val="1F2328"/>
              </a:solidFill>
            </a:endParaRPr>
          </a:p>
          <a:p>
            <a:pPr indent="-355600" lvl="1" marL="914400" rtl="0" algn="l">
              <a:spcBef>
                <a:spcPts val="0"/>
              </a:spcBef>
              <a:spcAft>
                <a:spcPts val="0"/>
              </a:spcAft>
              <a:buClr>
                <a:srgbClr val="1F2328"/>
              </a:buClr>
              <a:buSzPts val="2000"/>
              <a:buAutoNum type="alphaLcParenR"/>
            </a:pPr>
            <a:r>
              <a:rPr lang="es" sz="2000">
                <a:solidFill>
                  <a:srgbClr val="1F2328"/>
                </a:solidFill>
              </a:rPr>
              <a:t>Level set</a:t>
            </a:r>
            <a:endParaRPr sz="2000">
              <a:solidFill>
                <a:srgbClr val="1F2328"/>
              </a:solidFill>
            </a:endParaRPr>
          </a:p>
          <a:p>
            <a:pPr indent="-355600" lvl="1" marL="914400" rtl="0" algn="l">
              <a:spcBef>
                <a:spcPts val="0"/>
              </a:spcBef>
              <a:spcAft>
                <a:spcPts val="0"/>
              </a:spcAft>
              <a:buClr>
                <a:srgbClr val="1F2328"/>
              </a:buClr>
              <a:buSzPts val="2000"/>
              <a:buAutoNum type="alphaLcParenR"/>
            </a:pPr>
            <a:r>
              <a:rPr lang="es" sz="2000">
                <a:solidFill>
                  <a:srgbClr val="1F2328"/>
                </a:solidFill>
              </a:rPr>
              <a:t>Minimization Process</a:t>
            </a:r>
            <a:endParaRPr sz="2000">
              <a:solidFill>
                <a:srgbClr val="1F2328"/>
              </a:solidFill>
            </a:endParaRPr>
          </a:p>
          <a:p>
            <a:pPr indent="-355600" lvl="1" marL="914400" rtl="0" algn="l">
              <a:spcBef>
                <a:spcPts val="0"/>
              </a:spcBef>
              <a:spcAft>
                <a:spcPts val="0"/>
              </a:spcAft>
              <a:buClr>
                <a:srgbClr val="1F2328"/>
              </a:buClr>
              <a:buSzPts val="2000"/>
              <a:buAutoNum type="alphaLcParenR"/>
            </a:pPr>
            <a:r>
              <a:rPr lang="es" sz="2000">
                <a:solidFill>
                  <a:srgbClr val="1F2328"/>
                </a:solidFill>
              </a:rPr>
              <a:t>Parameters</a:t>
            </a:r>
            <a:endParaRPr sz="2000">
              <a:solidFill>
                <a:srgbClr val="1F2328"/>
              </a:solidFill>
            </a:endParaRPr>
          </a:p>
          <a:p>
            <a:pPr indent="-355600" lvl="1" marL="914400" rtl="0" algn="l">
              <a:spcBef>
                <a:spcPts val="0"/>
              </a:spcBef>
              <a:spcAft>
                <a:spcPts val="0"/>
              </a:spcAft>
              <a:buClr>
                <a:srgbClr val="1F2328"/>
              </a:buClr>
              <a:buSzPts val="2000"/>
              <a:buAutoNum type="alphaLcParenR"/>
            </a:pPr>
            <a:r>
              <a:rPr lang="es" sz="2000">
                <a:solidFill>
                  <a:srgbClr val="1F2328"/>
                </a:solidFill>
              </a:rPr>
              <a:t>Initializations of ϕ</a:t>
            </a:r>
            <a:endParaRPr sz="2000">
              <a:solidFill>
                <a:srgbClr val="1F2328"/>
              </a:solidFill>
            </a:endParaRPr>
          </a:p>
          <a:p>
            <a:pPr indent="-355600" lvl="0" marL="457200" rtl="0" algn="l">
              <a:spcBef>
                <a:spcPts val="0"/>
              </a:spcBef>
              <a:spcAft>
                <a:spcPts val="0"/>
              </a:spcAft>
              <a:buClr>
                <a:srgbClr val="1F2328"/>
              </a:buClr>
              <a:buSzPts val="2000"/>
              <a:buAutoNum type="arabicParenR"/>
            </a:pPr>
            <a:r>
              <a:rPr lang="es" sz="2000">
                <a:solidFill>
                  <a:srgbClr val="1F2328"/>
                </a:solidFill>
              </a:rPr>
              <a:t>Results</a:t>
            </a:r>
            <a:endParaRPr sz="2000">
              <a:solidFill>
                <a:srgbClr val="1F2328"/>
              </a:solidFill>
            </a:endParaRPr>
          </a:p>
          <a:p>
            <a:pPr indent="-355600" lvl="0" marL="457200" rtl="0" algn="l">
              <a:spcBef>
                <a:spcPts val="0"/>
              </a:spcBef>
              <a:spcAft>
                <a:spcPts val="0"/>
              </a:spcAft>
              <a:buClr>
                <a:srgbClr val="1F2328"/>
              </a:buClr>
              <a:buSzPts val="2000"/>
              <a:buAutoNum type="arabicParenR"/>
            </a:pPr>
            <a:r>
              <a:rPr lang="es" sz="2000">
                <a:solidFill>
                  <a:srgbClr val="1F2328"/>
                </a:solidFill>
              </a:rPr>
              <a:t>Conclusions</a:t>
            </a:r>
            <a:endParaRPr sz="2000">
              <a:solidFill>
                <a:srgbClr val="1F232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nvSpPr>
        <p:spPr>
          <a:xfrm>
            <a:off x="6012613" y="3378575"/>
            <a:ext cx="28197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321" name="Google Shape;321;p32"/>
          <p:cNvSpPr txBox="1"/>
          <p:nvPr/>
        </p:nvSpPr>
        <p:spPr>
          <a:xfrm>
            <a:off x="118275" y="3378575"/>
            <a:ext cx="26796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Original</a:t>
            </a:r>
            <a:r>
              <a:rPr lang="es">
                <a:latin typeface="Source Sans Pro"/>
                <a:ea typeface="Source Sans Pro"/>
                <a:cs typeface="Source Sans Pro"/>
                <a:sym typeface="Source Sans Pro"/>
              </a:rPr>
              <a:t> Image</a:t>
            </a:r>
            <a:endParaRPr>
              <a:latin typeface="Source Sans Pro"/>
              <a:ea typeface="Source Sans Pro"/>
              <a:cs typeface="Source Sans Pro"/>
              <a:sym typeface="Source Sans Pro"/>
            </a:endParaRPr>
          </a:p>
        </p:txBody>
      </p:sp>
      <p:sp>
        <p:nvSpPr>
          <p:cNvPr id="322" name="Google Shape;322;p32"/>
          <p:cNvSpPr txBox="1"/>
          <p:nvPr/>
        </p:nvSpPr>
        <p:spPr>
          <a:xfrm>
            <a:off x="3159025" y="3378575"/>
            <a:ext cx="2679600" cy="5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sp>
        <p:nvSpPr>
          <p:cNvPr id="323" name="Google Shape;323;p32"/>
          <p:cNvSpPr txBox="1"/>
          <p:nvPr/>
        </p:nvSpPr>
        <p:spPr>
          <a:xfrm>
            <a:off x="181176" y="4685350"/>
            <a:ext cx="8651100" cy="3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Sinusoidal initialization, mu = 0.001</a:t>
            </a:r>
            <a:endParaRPr>
              <a:latin typeface="Source Sans Pro"/>
              <a:ea typeface="Source Sans Pro"/>
              <a:cs typeface="Source Sans Pro"/>
              <a:sym typeface="Source Sans Pro"/>
            </a:endParaRPr>
          </a:p>
        </p:txBody>
      </p:sp>
      <p:sp>
        <p:nvSpPr>
          <p:cNvPr id="324" name="Google Shape;324;p32"/>
          <p:cNvSpPr txBox="1"/>
          <p:nvPr/>
        </p:nvSpPr>
        <p:spPr>
          <a:xfrm>
            <a:off x="7695550" y="727400"/>
            <a:ext cx="1367400" cy="5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325" name="Google Shape;325;p32"/>
          <p:cNvSpPr txBox="1"/>
          <p:nvPr/>
        </p:nvSpPr>
        <p:spPr>
          <a:xfrm>
            <a:off x="4484300" y="727535"/>
            <a:ext cx="1577700" cy="5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Original Image</a:t>
            </a:r>
            <a:endParaRPr>
              <a:latin typeface="Source Sans Pro"/>
              <a:ea typeface="Source Sans Pro"/>
              <a:cs typeface="Source Sans Pro"/>
              <a:sym typeface="Source Sans Pro"/>
            </a:endParaRPr>
          </a:p>
        </p:txBody>
      </p:sp>
      <p:sp>
        <p:nvSpPr>
          <p:cNvPr id="326" name="Google Shape;326;p32"/>
          <p:cNvSpPr txBox="1"/>
          <p:nvPr/>
        </p:nvSpPr>
        <p:spPr>
          <a:xfrm>
            <a:off x="6113334" y="732830"/>
            <a:ext cx="1367400" cy="5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sp>
        <p:nvSpPr>
          <p:cNvPr id="327" name="Google Shape;327;p32"/>
          <p:cNvSpPr txBox="1"/>
          <p:nvPr/>
        </p:nvSpPr>
        <p:spPr>
          <a:xfrm>
            <a:off x="4549182" y="2928133"/>
            <a:ext cx="4513800" cy="3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Geometric initialization, </a:t>
            </a:r>
            <a:r>
              <a:rPr lang="es">
                <a:solidFill>
                  <a:schemeClr val="dk2"/>
                </a:solidFill>
                <a:latin typeface="Source Sans Pro"/>
                <a:ea typeface="Source Sans Pro"/>
                <a:cs typeface="Source Sans Pro"/>
                <a:sym typeface="Source Sans Pro"/>
              </a:rPr>
              <a:t>mu = 0.1</a:t>
            </a:r>
            <a:endParaRPr>
              <a:latin typeface="Source Sans Pro"/>
              <a:ea typeface="Source Sans Pro"/>
              <a:cs typeface="Source Sans Pro"/>
              <a:sym typeface="Source Sans Pro"/>
            </a:endParaRPr>
          </a:p>
        </p:txBody>
      </p:sp>
      <p:pic>
        <p:nvPicPr>
          <p:cNvPr id="328" name="Google Shape;328;p32"/>
          <p:cNvPicPr preferRelativeResize="0"/>
          <p:nvPr/>
        </p:nvPicPr>
        <p:blipFill>
          <a:blip r:embed="rId3">
            <a:alphaModFix/>
          </a:blip>
          <a:stretch>
            <a:fillRect/>
          </a:stretch>
        </p:blipFill>
        <p:spPr>
          <a:xfrm>
            <a:off x="4639813" y="1259017"/>
            <a:ext cx="1276001" cy="1595050"/>
          </a:xfrm>
          <a:prstGeom prst="rect">
            <a:avLst/>
          </a:prstGeom>
          <a:noFill/>
          <a:ln>
            <a:noFill/>
          </a:ln>
        </p:spPr>
      </p:pic>
      <p:sp>
        <p:nvSpPr>
          <p:cNvPr id="329" name="Google Shape;329;p32"/>
          <p:cNvSpPr txBox="1"/>
          <p:nvPr>
            <p:ph type="title"/>
          </p:nvPr>
        </p:nvSpPr>
        <p:spPr>
          <a:xfrm>
            <a:off x="311700" y="216425"/>
            <a:ext cx="5163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Boundary complexity</a:t>
            </a:r>
            <a:endParaRPr/>
          </a:p>
        </p:txBody>
      </p:sp>
      <p:pic>
        <p:nvPicPr>
          <p:cNvPr id="330" name="Google Shape;330;p32"/>
          <p:cNvPicPr preferRelativeResize="0"/>
          <p:nvPr/>
        </p:nvPicPr>
        <p:blipFill>
          <a:blip r:embed="rId4">
            <a:alphaModFix/>
          </a:blip>
          <a:stretch>
            <a:fillRect/>
          </a:stretch>
        </p:blipFill>
        <p:spPr>
          <a:xfrm>
            <a:off x="306" y="3794877"/>
            <a:ext cx="3029730" cy="925086"/>
          </a:xfrm>
          <a:prstGeom prst="rect">
            <a:avLst/>
          </a:prstGeom>
          <a:noFill/>
          <a:ln>
            <a:noFill/>
          </a:ln>
        </p:spPr>
      </p:pic>
      <p:pic>
        <p:nvPicPr>
          <p:cNvPr id="331" name="Google Shape;331;p32"/>
          <p:cNvPicPr preferRelativeResize="0"/>
          <p:nvPr/>
        </p:nvPicPr>
        <p:blipFill rotWithShape="1">
          <a:blip r:embed="rId5">
            <a:alphaModFix/>
          </a:blip>
          <a:srcRect b="26899" l="3652" r="4351" t="25617"/>
          <a:stretch/>
        </p:blipFill>
        <p:spPr>
          <a:xfrm>
            <a:off x="6021264" y="3797578"/>
            <a:ext cx="3122435" cy="906039"/>
          </a:xfrm>
          <a:prstGeom prst="rect">
            <a:avLst/>
          </a:prstGeom>
          <a:noFill/>
          <a:ln>
            <a:noFill/>
          </a:ln>
        </p:spPr>
      </p:pic>
      <p:sp>
        <p:nvSpPr>
          <p:cNvPr id="332" name="Google Shape;332;p32"/>
          <p:cNvSpPr txBox="1"/>
          <p:nvPr/>
        </p:nvSpPr>
        <p:spPr>
          <a:xfrm>
            <a:off x="369500" y="839825"/>
            <a:ext cx="3963900" cy="25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50">
                <a:solidFill>
                  <a:srgbClr val="434343"/>
                </a:solidFill>
                <a:latin typeface="Source Sans Pro"/>
                <a:ea typeface="Source Sans Pro"/>
                <a:cs typeface="Source Sans Pro"/>
                <a:sym typeface="Source Sans Pro"/>
              </a:rPr>
              <a:t>It can be seen that using the Chan-Vese segmentation method complex shapes can be segmented with huge precision. </a:t>
            </a:r>
            <a:r>
              <a:rPr b="1" lang="es" sz="1650">
                <a:solidFill>
                  <a:srgbClr val="434343"/>
                </a:solidFill>
                <a:latin typeface="Source Sans Pro"/>
                <a:ea typeface="Source Sans Pro"/>
                <a:cs typeface="Source Sans Pro"/>
                <a:sym typeface="Source Sans Pro"/>
              </a:rPr>
              <a:t>The higher the used </a:t>
            </a:r>
            <a:r>
              <a:rPr b="1" i="1" lang="es" sz="1700">
                <a:solidFill>
                  <a:schemeClr val="dk1"/>
                </a:solidFill>
                <a:latin typeface="Source Sans Pro"/>
                <a:ea typeface="Source Sans Pro"/>
                <a:cs typeface="Source Sans Pro"/>
                <a:sym typeface="Source Sans Pro"/>
              </a:rPr>
              <a:t>μ</a:t>
            </a:r>
            <a:r>
              <a:rPr b="1" lang="es" sz="1650">
                <a:solidFill>
                  <a:srgbClr val="434343"/>
                </a:solidFill>
                <a:latin typeface="Source Sans Pro"/>
                <a:ea typeface="Source Sans Pro"/>
                <a:cs typeface="Source Sans Pro"/>
                <a:sym typeface="Source Sans Pro"/>
              </a:rPr>
              <a:t>, the smoother the boundaries; and, the lower the used  </a:t>
            </a:r>
            <a:r>
              <a:rPr b="1" i="1" lang="es" sz="1700">
                <a:solidFill>
                  <a:schemeClr val="dk1"/>
                </a:solidFill>
                <a:latin typeface="Source Sans Pro"/>
                <a:ea typeface="Source Sans Pro"/>
                <a:cs typeface="Source Sans Pro"/>
                <a:sym typeface="Source Sans Pro"/>
              </a:rPr>
              <a:t>μ</a:t>
            </a:r>
            <a:r>
              <a:rPr b="1" lang="es" sz="1700">
                <a:solidFill>
                  <a:schemeClr val="dk2"/>
                </a:solidFill>
                <a:latin typeface="Source Sans Pro"/>
                <a:ea typeface="Source Sans Pro"/>
                <a:cs typeface="Source Sans Pro"/>
                <a:sym typeface="Source Sans Pro"/>
              </a:rPr>
              <a:t>,</a:t>
            </a:r>
            <a:r>
              <a:rPr lang="es" sz="1700">
                <a:solidFill>
                  <a:schemeClr val="dk2"/>
                </a:solidFill>
                <a:latin typeface="Source Sans Pro"/>
                <a:ea typeface="Source Sans Pro"/>
                <a:cs typeface="Source Sans Pro"/>
                <a:sym typeface="Source Sans Pro"/>
              </a:rPr>
              <a:t> </a:t>
            </a:r>
            <a:r>
              <a:rPr b="1" lang="es" sz="1650">
                <a:solidFill>
                  <a:srgbClr val="434343"/>
                </a:solidFill>
                <a:latin typeface="Source Sans Pro"/>
                <a:ea typeface="Source Sans Pro"/>
                <a:cs typeface="Source Sans Pro"/>
                <a:sym typeface="Source Sans Pro"/>
              </a:rPr>
              <a:t>the higher the accuracy of the segmentation. </a:t>
            </a:r>
            <a:r>
              <a:rPr lang="es" sz="1650">
                <a:solidFill>
                  <a:srgbClr val="434343"/>
                </a:solidFill>
                <a:latin typeface="Source Sans Pro"/>
                <a:ea typeface="Source Sans Pro"/>
                <a:cs typeface="Source Sans Pro"/>
                <a:sym typeface="Source Sans Pro"/>
              </a:rPr>
              <a:t>So, the choice of this value depends on the desired segmentation.  </a:t>
            </a:r>
            <a:endParaRPr sz="1650">
              <a:solidFill>
                <a:srgbClr val="434343"/>
              </a:solidFill>
              <a:latin typeface="Source Sans Pro"/>
              <a:ea typeface="Source Sans Pro"/>
              <a:cs typeface="Source Sans Pro"/>
              <a:sym typeface="Source Sans Pro"/>
            </a:endParaRPr>
          </a:p>
        </p:txBody>
      </p:sp>
      <p:pic>
        <p:nvPicPr>
          <p:cNvPr id="333" name="Google Shape;333;p32"/>
          <p:cNvPicPr preferRelativeResize="0"/>
          <p:nvPr/>
        </p:nvPicPr>
        <p:blipFill>
          <a:blip r:embed="rId6">
            <a:alphaModFix/>
          </a:blip>
          <a:stretch>
            <a:fillRect/>
          </a:stretch>
        </p:blipFill>
        <p:spPr>
          <a:xfrm>
            <a:off x="2945512" y="3780739"/>
            <a:ext cx="3122424" cy="953375"/>
          </a:xfrm>
          <a:prstGeom prst="rect">
            <a:avLst/>
          </a:prstGeom>
          <a:noFill/>
          <a:ln>
            <a:noFill/>
          </a:ln>
        </p:spPr>
      </p:pic>
      <p:pic>
        <p:nvPicPr>
          <p:cNvPr id="334" name="Google Shape;334;p32"/>
          <p:cNvPicPr preferRelativeResize="0"/>
          <p:nvPr/>
        </p:nvPicPr>
        <p:blipFill>
          <a:blip r:embed="rId7">
            <a:alphaModFix/>
          </a:blip>
          <a:stretch>
            <a:fillRect/>
          </a:stretch>
        </p:blipFill>
        <p:spPr>
          <a:xfrm>
            <a:off x="6158450" y="1247501"/>
            <a:ext cx="1294471" cy="1618100"/>
          </a:xfrm>
          <a:prstGeom prst="rect">
            <a:avLst/>
          </a:prstGeom>
          <a:noFill/>
          <a:ln>
            <a:noFill/>
          </a:ln>
        </p:spPr>
      </p:pic>
      <p:pic>
        <p:nvPicPr>
          <p:cNvPr id="335" name="Google Shape;335;p32"/>
          <p:cNvPicPr preferRelativeResize="0"/>
          <p:nvPr/>
        </p:nvPicPr>
        <p:blipFill>
          <a:blip r:embed="rId8">
            <a:alphaModFix/>
          </a:blip>
          <a:stretch>
            <a:fillRect/>
          </a:stretch>
        </p:blipFill>
        <p:spPr>
          <a:xfrm>
            <a:off x="7741250" y="1259038"/>
            <a:ext cx="1276000" cy="15950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nvSpPr>
        <p:spPr>
          <a:xfrm>
            <a:off x="7487278" y="636125"/>
            <a:ext cx="14142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341" name="Google Shape;341;p33"/>
          <p:cNvSpPr txBox="1"/>
          <p:nvPr/>
        </p:nvSpPr>
        <p:spPr>
          <a:xfrm>
            <a:off x="4147025" y="636265"/>
            <a:ext cx="15483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Original Image</a:t>
            </a:r>
            <a:endParaRPr>
              <a:latin typeface="Source Sans Pro"/>
              <a:ea typeface="Source Sans Pro"/>
              <a:cs typeface="Source Sans Pro"/>
              <a:sym typeface="Source Sans Pro"/>
            </a:endParaRPr>
          </a:p>
        </p:txBody>
      </p:sp>
      <p:sp>
        <p:nvSpPr>
          <p:cNvPr id="342" name="Google Shape;342;p33"/>
          <p:cNvSpPr txBox="1"/>
          <p:nvPr/>
        </p:nvSpPr>
        <p:spPr>
          <a:xfrm>
            <a:off x="5850608" y="641742"/>
            <a:ext cx="14142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sp>
        <p:nvSpPr>
          <p:cNvPr id="343" name="Google Shape;343;p33"/>
          <p:cNvSpPr txBox="1"/>
          <p:nvPr/>
        </p:nvSpPr>
        <p:spPr>
          <a:xfrm>
            <a:off x="4232623" y="2410256"/>
            <a:ext cx="46692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Geometric </a:t>
            </a:r>
            <a:r>
              <a:rPr lang="es">
                <a:latin typeface="Source Sans Pro"/>
                <a:ea typeface="Source Sans Pro"/>
                <a:cs typeface="Source Sans Pro"/>
                <a:sym typeface="Source Sans Pro"/>
              </a:rPr>
              <a:t>initialization</a:t>
            </a:r>
            <a:endParaRPr>
              <a:latin typeface="Source Sans Pro"/>
              <a:ea typeface="Source Sans Pro"/>
              <a:cs typeface="Source Sans Pro"/>
              <a:sym typeface="Source Sans Pro"/>
            </a:endParaRPr>
          </a:p>
        </p:txBody>
      </p:sp>
      <p:pic>
        <p:nvPicPr>
          <p:cNvPr id="344" name="Google Shape;344;p33"/>
          <p:cNvPicPr preferRelativeResize="0"/>
          <p:nvPr/>
        </p:nvPicPr>
        <p:blipFill>
          <a:blip r:embed="rId3">
            <a:alphaModFix/>
          </a:blip>
          <a:stretch>
            <a:fillRect/>
          </a:stretch>
        </p:blipFill>
        <p:spPr>
          <a:xfrm>
            <a:off x="5808060" y="1284536"/>
            <a:ext cx="1548201" cy="1096642"/>
          </a:xfrm>
          <a:prstGeom prst="rect">
            <a:avLst/>
          </a:prstGeom>
          <a:noFill/>
          <a:ln>
            <a:noFill/>
          </a:ln>
        </p:spPr>
      </p:pic>
      <p:pic>
        <p:nvPicPr>
          <p:cNvPr id="345" name="Google Shape;345;p33"/>
          <p:cNvPicPr preferRelativeResize="0"/>
          <p:nvPr/>
        </p:nvPicPr>
        <p:blipFill>
          <a:blip r:embed="rId4">
            <a:alphaModFix/>
          </a:blip>
          <a:stretch>
            <a:fillRect/>
          </a:stretch>
        </p:blipFill>
        <p:spPr>
          <a:xfrm>
            <a:off x="4165676" y="1273582"/>
            <a:ext cx="1548198" cy="1096626"/>
          </a:xfrm>
          <a:prstGeom prst="rect">
            <a:avLst/>
          </a:prstGeom>
          <a:noFill/>
          <a:ln>
            <a:noFill/>
          </a:ln>
        </p:spPr>
      </p:pic>
      <p:sp>
        <p:nvSpPr>
          <p:cNvPr id="346" name="Google Shape;346;p33"/>
          <p:cNvSpPr txBox="1"/>
          <p:nvPr>
            <p:ph type="title"/>
          </p:nvPr>
        </p:nvSpPr>
        <p:spPr>
          <a:xfrm>
            <a:off x="311700" y="216425"/>
            <a:ext cx="41373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Results: Region-based</a:t>
            </a:r>
            <a:endParaRPr/>
          </a:p>
        </p:txBody>
      </p:sp>
      <p:sp>
        <p:nvSpPr>
          <p:cNvPr id="347" name="Google Shape;347;p33"/>
          <p:cNvSpPr txBox="1"/>
          <p:nvPr>
            <p:ph idx="1" type="body"/>
          </p:nvPr>
        </p:nvSpPr>
        <p:spPr>
          <a:xfrm>
            <a:off x="311700" y="880850"/>
            <a:ext cx="3326100" cy="368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434343"/>
                </a:solidFill>
              </a:rPr>
              <a:t>Chan-Vese approach differs from traditional edge-based segmentation. </a:t>
            </a:r>
            <a:endParaRPr>
              <a:solidFill>
                <a:srgbClr val="434343"/>
              </a:solidFill>
            </a:endParaRPr>
          </a:p>
          <a:p>
            <a:pPr indent="0" lvl="0" marL="0" rtl="0" algn="l">
              <a:spcBef>
                <a:spcPts val="1200"/>
              </a:spcBef>
              <a:spcAft>
                <a:spcPts val="0"/>
              </a:spcAft>
              <a:buNone/>
            </a:pPr>
            <a:r>
              <a:rPr lang="es">
                <a:solidFill>
                  <a:srgbClr val="434343"/>
                </a:solidFill>
              </a:rPr>
              <a:t>Instead of edges, it considers regions, and by computing the intensity information inside and outside the dynamic contours, is able to segment correctly some isolated parts, </a:t>
            </a:r>
            <a:endParaRPr>
              <a:solidFill>
                <a:srgbClr val="434343"/>
              </a:solidFill>
            </a:endParaRPr>
          </a:p>
          <a:p>
            <a:pPr indent="0" lvl="0" marL="0" rtl="0" algn="l">
              <a:spcBef>
                <a:spcPts val="1200"/>
              </a:spcBef>
              <a:spcAft>
                <a:spcPts val="1200"/>
              </a:spcAft>
              <a:buNone/>
            </a:pPr>
            <a:r>
              <a:rPr lang="es">
                <a:solidFill>
                  <a:srgbClr val="434343"/>
                </a:solidFill>
              </a:rPr>
              <a:t>e.g. the flowers that are not connected with others.</a:t>
            </a:r>
            <a:endParaRPr>
              <a:solidFill>
                <a:srgbClr val="434343"/>
              </a:solidFill>
            </a:endParaRPr>
          </a:p>
        </p:txBody>
      </p:sp>
      <p:pic>
        <p:nvPicPr>
          <p:cNvPr id="348" name="Google Shape;348;p33"/>
          <p:cNvPicPr preferRelativeResize="0"/>
          <p:nvPr/>
        </p:nvPicPr>
        <p:blipFill>
          <a:blip r:embed="rId5">
            <a:alphaModFix/>
          </a:blip>
          <a:stretch>
            <a:fillRect/>
          </a:stretch>
        </p:blipFill>
        <p:spPr>
          <a:xfrm>
            <a:off x="7487278" y="1282886"/>
            <a:ext cx="1548177" cy="1096642"/>
          </a:xfrm>
          <a:prstGeom prst="rect">
            <a:avLst/>
          </a:prstGeom>
          <a:noFill/>
          <a:ln>
            <a:noFill/>
          </a:ln>
        </p:spPr>
      </p:pic>
      <p:sp>
        <p:nvSpPr>
          <p:cNvPr id="349" name="Google Shape;349;p33"/>
          <p:cNvSpPr txBox="1"/>
          <p:nvPr/>
        </p:nvSpPr>
        <p:spPr>
          <a:xfrm>
            <a:off x="7554219" y="2755968"/>
            <a:ext cx="14142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350" name="Google Shape;350;p33"/>
          <p:cNvSpPr txBox="1"/>
          <p:nvPr/>
        </p:nvSpPr>
        <p:spPr>
          <a:xfrm>
            <a:off x="4165704" y="2756108"/>
            <a:ext cx="15483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Original Image</a:t>
            </a:r>
            <a:endParaRPr>
              <a:latin typeface="Source Sans Pro"/>
              <a:ea typeface="Source Sans Pro"/>
              <a:cs typeface="Source Sans Pro"/>
              <a:sym typeface="Source Sans Pro"/>
            </a:endParaRPr>
          </a:p>
        </p:txBody>
      </p:sp>
      <p:sp>
        <p:nvSpPr>
          <p:cNvPr id="351" name="Google Shape;351;p33"/>
          <p:cNvSpPr txBox="1"/>
          <p:nvPr/>
        </p:nvSpPr>
        <p:spPr>
          <a:xfrm>
            <a:off x="5917549" y="2761585"/>
            <a:ext cx="14142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sp>
        <p:nvSpPr>
          <p:cNvPr id="352" name="Google Shape;352;p33"/>
          <p:cNvSpPr txBox="1"/>
          <p:nvPr/>
        </p:nvSpPr>
        <p:spPr>
          <a:xfrm>
            <a:off x="4299564" y="4377699"/>
            <a:ext cx="46692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Geometric initialization</a:t>
            </a:r>
            <a:endParaRPr>
              <a:latin typeface="Source Sans Pro"/>
              <a:ea typeface="Source Sans Pro"/>
              <a:cs typeface="Source Sans Pro"/>
              <a:sym typeface="Source Sans Pro"/>
            </a:endParaRPr>
          </a:p>
        </p:txBody>
      </p:sp>
      <p:pic>
        <p:nvPicPr>
          <p:cNvPr id="353" name="Google Shape;353;p33"/>
          <p:cNvPicPr preferRelativeResize="0"/>
          <p:nvPr/>
        </p:nvPicPr>
        <p:blipFill>
          <a:blip r:embed="rId6">
            <a:alphaModFix/>
          </a:blip>
          <a:stretch>
            <a:fillRect/>
          </a:stretch>
        </p:blipFill>
        <p:spPr>
          <a:xfrm>
            <a:off x="5850623" y="3351139"/>
            <a:ext cx="1548170" cy="1032106"/>
          </a:xfrm>
          <a:prstGeom prst="rect">
            <a:avLst/>
          </a:prstGeom>
          <a:noFill/>
          <a:ln>
            <a:noFill/>
          </a:ln>
        </p:spPr>
      </p:pic>
      <p:pic>
        <p:nvPicPr>
          <p:cNvPr id="354" name="Google Shape;354;p33"/>
          <p:cNvPicPr preferRelativeResize="0"/>
          <p:nvPr/>
        </p:nvPicPr>
        <p:blipFill>
          <a:blip r:embed="rId7">
            <a:alphaModFix/>
          </a:blip>
          <a:stretch>
            <a:fillRect/>
          </a:stretch>
        </p:blipFill>
        <p:spPr>
          <a:xfrm>
            <a:off x="4165676" y="3351134"/>
            <a:ext cx="1548198" cy="1032125"/>
          </a:xfrm>
          <a:prstGeom prst="rect">
            <a:avLst/>
          </a:prstGeom>
          <a:noFill/>
          <a:ln>
            <a:noFill/>
          </a:ln>
        </p:spPr>
      </p:pic>
      <p:pic>
        <p:nvPicPr>
          <p:cNvPr id="355" name="Google Shape;355;p33"/>
          <p:cNvPicPr preferRelativeResize="0"/>
          <p:nvPr/>
        </p:nvPicPr>
        <p:blipFill>
          <a:blip r:embed="rId8">
            <a:alphaModFix/>
          </a:blip>
          <a:stretch>
            <a:fillRect/>
          </a:stretch>
        </p:blipFill>
        <p:spPr>
          <a:xfrm>
            <a:off x="7535567" y="3383297"/>
            <a:ext cx="1499909" cy="999949"/>
          </a:xfrm>
          <a:prstGeom prst="rect">
            <a:avLst/>
          </a:prstGeom>
          <a:noFill/>
          <a:ln>
            <a:noFill/>
          </a:ln>
        </p:spPr>
      </p:pic>
      <p:sp>
        <p:nvSpPr>
          <p:cNvPr id="356" name="Google Shape;356;p33"/>
          <p:cNvSpPr/>
          <p:nvPr/>
        </p:nvSpPr>
        <p:spPr>
          <a:xfrm>
            <a:off x="4810638" y="1617772"/>
            <a:ext cx="423000" cy="400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7" name="Google Shape;357;p33"/>
          <p:cNvSpPr/>
          <p:nvPr/>
        </p:nvSpPr>
        <p:spPr>
          <a:xfrm>
            <a:off x="6479200" y="1620497"/>
            <a:ext cx="423000" cy="400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8" name="Google Shape;358;p33"/>
          <p:cNvSpPr/>
          <p:nvPr/>
        </p:nvSpPr>
        <p:spPr>
          <a:xfrm>
            <a:off x="8147738" y="1646372"/>
            <a:ext cx="423000" cy="400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nvSpPr>
        <p:spPr>
          <a:xfrm>
            <a:off x="7551091" y="3241100"/>
            <a:ext cx="13326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364" name="Google Shape;364;p34"/>
          <p:cNvSpPr txBox="1"/>
          <p:nvPr/>
        </p:nvSpPr>
        <p:spPr>
          <a:xfrm>
            <a:off x="4617450" y="3241100"/>
            <a:ext cx="13326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Original Image</a:t>
            </a:r>
            <a:endParaRPr>
              <a:latin typeface="Source Sans Pro"/>
              <a:ea typeface="Source Sans Pro"/>
              <a:cs typeface="Source Sans Pro"/>
              <a:sym typeface="Source Sans Pro"/>
            </a:endParaRPr>
          </a:p>
        </p:txBody>
      </p:sp>
      <p:sp>
        <p:nvSpPr>
          <p:cNvPr id="365" name="Google Shape;365;p34"/>
          <p:cNvSpPr txBox="1"/>
          <p:nvPr/>
        </p:nvSpPr>
        <p:spPr>
          <a:xfrm>
            <a:off x="6084099" y="3245404"/>
            <a:ext cx="13326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sp>
        <p:nvSpPr>
          <p:cNvPr id="366" name="Google Shape;366;p34"/>
          <p:cNvSpPr txBox="1"/>
          <p:nvPr/>
        </p:nvSpPr>
        <p:spPr>
          <a:xfrm>
            <a:off x="4619629" y="4600424"/>
            <a:ext cx="4266300" cy="2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Sinusoidal</a:t>
            </a:r>
            <a:r>
              <a:rPr lang="es">
                <a:latin typeface="Source Sans Pro"/>
                <a:ea typeface="Source Sans Pro"/>
                <a:cs typeface="Source Sans Pro"/>
                <a:sym typeface="Source Sans Pro"/>
              </a:rPr>
              <a:t> initialization</a:t>
            </a:r>
            <a:endParaRPr>
              <a:latin typeface="Source Sans Pro"/>
              <a:ea typeface="Source Sans Pro"/>
              <a:cs typeface="Source Sans Pro"/>
              <a:sym typeface="Source Sans Pro"/>
            </a:endParaRPr>
          </a:p>
        </p:txBody>
      </p:sp>
      <p:sp>
        <p:nvSpPr>
          <p:cNvPr id="367" name="Google Shape;367;p34"/>
          <p:cNvSpPr txBox="1"/>
          <p:nvPr>
            <p:ph type="title"/>
          </p:nvPr>
        </p:nvSpPr>
        <p:spPr>
          <a:xfrm>
            <a:off x="311700" y="216425"/>
            <a:ext cx="28590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More r</a:t>
            </a:r>
            <a:r>
              <a:rPr lang="es"/>
              <a:t>esults</a:t>
            </a:r>
            <a:endParaRPr/>
          </a:p>
        </p:txBody>
      </p:sp>
      <p:pic>
        <p:nvPicPr>
          <p:cNvPr id="368" name="Google Shape;368;p34"/>
          <p:cNvPicPr preferRelativeResize="0"/>
          <p:nvPr/>
        </p:nvPicPr>
        <p:blipFill>
          <a:blip r:embed="rId3">
            <a:alphaModFix/>
          </a:blip>
          <a:stretch>
            <a:fillRect/>
          </a:stretch>
        </p:blipFill>
        <p:spPr>
          <a:xfrm>
            <a:off x="6084271" y="3590483"/>
            <a:ext cx="1332523" cy="1000868"/>
          </a:xfrm>
          <a:prstGeom prst="rect">
            <a:avLst/>
          </a:prstGeom>
          <a:noFill/>
          <a:ln>
            <a:noFill/>
          </a:ln>
        </p:spPr>
      </p:pic>
      <p:pic>
        <p:nvPicPr>
          <p:cNvPr id="369" name="Google Shape;369;p34"/>
          <p:cNvPicPr preferRelativeResize="0"/>
          <p:nvPr/>
        </p:nvPicPr>
        <p:blipFill>
          <a:blip r:embed="rId4">
            <a:alphaModFix/>
          </a:blip>
          <a:stretch>
            <a:fillRect/>
          </a:stretch>
        </p:blipFill>
        <p:spPr>
          <a:xfrm>
            <a:off x="4617450" y="3575408"/>
            <a:ext cx="1332513" cy="1000887"/>
          </a:xfrm>
          <a:prstGeom prst="rect">
            <a:avLst/>
          </a:prstGeom>
          <a:noFill/>
          <a:ln>
            <a:noFill/>
          </a:ln>
        </p:spPr>
      </p:pic>
      <p:pic>
        <p:nvPicPr>
          <p:cNvPr id="370" name="Google Shape;370;p34"/>
          <p:cNvPicPr preferRelativeResize="0"/>
          <p:nvPr/>
        </p:nvPicPr>
        <p:blipFill>
          <a:blip r:embed="rId5">
            <a:alphaModFix/>
          </a:blip>
          <a:stretch>
            <a:fillRect/>
          </a:stretch>
        </p:blipFill>
        <p:spPr>
          <a:xfrm>
            <a:off x="7551091" y="3599305"/>
            <a:ext cx="1332513" cy="1000860"/>
          </a:xfrm>
          <a:prstGeom prst="rect">
            <a:avLst/>
          </a:prstGeom>
          <a:noFill/>
          <a:ln>
            <a:noFill/>
          </a:ln>
        </p:spPr>
      </p:pic>
      <p:pic>
        <p:nvPicPr>
          <p:cNvPr id="371" name="Google Shape;371;p34"/>
          <p:cNvPicPr preferRelativeResize="0"/>
          <p:nvPr/>
        </p:nvPicPr>
        <p:blipFill>
          <a:blip r:embed="rId6">
            <a:alphaModFix/>
          </a:blip>
          <a:stretch>
            <a:fillRect/>
          </a:stretch>
        </p:blipFill>
        <p:spPr>
          <a:xfrm>
            <a:off x="1554210" y="3865226"/>
            <a:ext cx="1332615" cy="623600"/>
          </a:xfrm>
          <a:prstGeom prst="rect">
            <a:avLst/>
          </a:prstGeom>
          <a:noFill/>
          <a:ln>
            <a:noFill/>
          </a:ln>
        </p:spPr>
      </p:pic>
      <p:pic>
        <p:nvPicPr>
          <p:cNvPr id="372" name="Google Shape;372;p34"/>
          <p:cNvPicPr preferRelativeResize="0"/>
          <p:nvPr/>
        </p:nvPicPr>
        <p:blipFill>
          <a:blip r:embed="rId7">
            <a:alphaModFix/>
          </a:blip>
          <a:stretch>
            <a:fillRect/>
          </a:stretch>
        </p:blipFill>
        <p:spPr>
          <a:xfrm>
            <a:off x="48299" y="3850714"/>
            <a:ext cx="1394625" cy="652618"/>
          </a:xfrm>
          <a:prstGeom prst="rect">
            <a:avLst/>
          </a:prstGeom>
          <a:noFill/>
          <a:ln>
            <a:noFill/>
          </a:ln>
        </p:spPr>
      </p:pic>
      <p:pic>
        <p:nvPicPr>
          <p:cNvPr id="373" name="Google Shape;373;p34"/>
          <p:cNvPicPr preferRelativeResize="0"/>
          <p:nvPr/>
        </p:nvPicPr>
        <p:blipFill>
          <a:blip r:embed="rId8">
            <a:alphaModFix/>
          </a:blip>
          <a:stretch>
            <a:fillRect/>
          </a:stretch>
        </p:blipFill>
        <p:spPr>
          <a:xfrm>
            <a:off x="2998100" y="3865225"/>
            <a:ext cx="1332600" cy="623606"/>
          </a:xfrm>
          <a:prstGeom prst="rect">
            <a:avLst/>
          </a:prstGeom>
          <a:noFill/>
          <a:ln>
            <a:noFill/>
          </a:ln>
        </p:spPr>
      </p:pic>
      <p:pic>
        <p:nvPicPr>
          <p:cNvPr id="374" name="Google Shape;374;p34"/>
          <p:cNvPicPr preferRelativeResize="0"/>
          <p:nvPr/>
        </p:nvPicPr>
        <p:blipFill>
          <a:blip r:embed="rId9">
            <a:alphaModFix/>
          </a:blip>
          <a:stretch>
            <a:fillRect/>
          </a:stretch>
        </p:blipFill>
        <p:spPr>
          <a:xfrm>
            <a:off x="1658800" y="1266722"/>
            <a:ext cx="1294002" cy="1438500"/>
          </a:xfrm>
          <a:prstGeom prst="rect">
            <a:avLst/>
          </a:prstGeom>
          <a:noFill/>
          <a:ln>
            <a:noFill/>
          </a:ln>
        </p:spPr>
      </p:pic>
      <p:pic>
        <p:nvPicPr>
          <p:cNvPr id="375" name="Google Shape;375;p34"/>
          <p:cNvPicPr preferRelativeResize="0"/>
          <p:nvPr/>
        </p:nvPicPr>
        <p:blipFill>
          <a:blip r:embed="rId10">
            <a:alphaModFix/>
          </a:blip>
          <a:stretch>
            <a:fillRect/>
          </a:stretch>
        </p:blipFill>
        <p:spPr>
          <a:xfrm>
            <a:off x="199925" y="1284023"/>
            <a:ext cx="1294002" cy="1438490"/>
          </a:xfrm>
          <a:prstGeom prst="rect">
            <a:avLst/>
          </a:prstGeom>
          <a:noFill/>
          <a:ln>
            <a:noFill/>
          </a:ln>
        </p:spPr>
      </p:pic>
      <p:pic>
        <p:nvPicPr>
          <p:cNvPr id="376" name="Google Shape;376;p34"/>
          <p:cNvPicPr preferRelativeResize="0"/>
          <p:nvPr/>
        </p:nvPicPr>
        <p:blipFill>
          <a:blip r:embed="rId11">
            <a:alphaModFix/>
          </a:blip>
          <a:stretch>
            <a:fillRect/>
          </a:stretch>
        </p:blipFill>
        <p:spPr>
          <a:xfrm>
            <a:off x="3043248" y="1266722"/>
            <a:ext cx="1294002" cy="1438500"/>
          </a:xfrm>
          <a:prstGeom prst="rect">
            <a:avLst/>
          </a:prstGeom>
          <a:noFill/>
          <a:ln>
            <a:noFill/>
          </a:ln>
        </p:spPr>
      </p:pic>
      <p:sp>
        <p:nvSpPr>
          <p:cNvPr id="377" name="Google Shape;377;p34"/>
          <p:cNvSpPr txBox="1"/>
          <p:nvPr/>
        </p:nvSpPr>
        <p:spPr>
          <a:xfrm>
            <a:off x="801274" y="2722513"/>
            <a:ext cx="30855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Sinusoidal initialization</a:t>
            </a:r>
            <a:endParaRPr>
              <a:latin typeface="Source Sans Pro"/>
              <a:ea typeface="Source Sans Pro"/>
              <a:cs typeface="Source Sans Pro"/>
              <a:sym typeface="Source Sans Pro"/>
            </a:endParaRPr>
          </a:p>
        </p:txBody>
      </p:sp>
      <p:sp>
        <p:nvSpPr>
          <p:cNvPr id="378" name="Google Shape;378;p34"/>
          <p:cNvSpPr txBox="1"/>
          <p:nvPr/>
        </p:nvSpPr>
        <p:spPr>
          <a:xfrm>
            <a:off x="3045029" y="880325"/>
            <a:ext cx="1292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379" name="Google Shape;379;p34"/>
          <p:cNvSpPr txBox="1"/>
          <p:nvPr/>
        </p:nvSpPr>
        <p:spPr>
          <a:xfrm>
            <a:off x="201699" y="884500"/>
            <a:ext cx="1292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Original Image</a:t>
            </a:r>
            <a:endParaRPr>
              <a:latin typeface="Source Sans Pro"/>
              <a:ea typeface="Source Sans Pro"/>
              <a:cs typeface="Source Sans Pro"/>
              <a:sym typeface="Source Sans Pro"/>
            </a:endParaRPr>
          </a:p>
        </p:txBody>
      </p:sp>
      <p:sp>
        <p:nvSpPr>
          <p:cNvPr id="380" name="Google Shape;380;p34"/>
          <p:cNvSpPr txBox="1"/>
          <p:nvPr/>
        </p:nvSpPr>
        <p:spPr>
          <a:xfrm>
            <a:off x="1622473" y="884499"/>
            <a:ext cx="1292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sp>
        <p:nvSpPr>
          <p:cNvPr id="381" name="Google Shape;381;p34"/>
          <p:cNvSpPr txBox="1"/>
          <p:nvPr/>
        </p:nvSpPr>
        <p:spPr>
          <a:xfrm>
            <a:off x="3006187" y="3409125"/>
            <a:ext cx="12240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382" name="Google Shape;382;p34"/>
          <p:cNvSpPr txBox="1"/>
          <p:nvPr/>
        </p:nvSpPr>
        <p:spPr>
          <a:xfrm>
            <a:off x="48300" y="3409125"/>
            <a:ext cx="14874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Original Image</a:t>
            </a:r>
            <a:endParaRPr>
              <a:latin typeface="Source Sans Pro"/>
              <a:ea typeface="Source Sans Pro"/>
              <a:cs typeface="Source Sans Pro"/>
              <a:sym typeface="Source Sans Pro"/>
            </a:endParaRPr>
          </a:p>
        </p:txBody>
      </p:sp>
      <p:sp>
        <p:nvSpPr>
          <p:cNvPr id="383" name="Google Shape;383;p34"/>
          <p:cNvSpPr txBox="1"/>
          <p:nvPr/>
        </p:nvSpPr>
        <p:spPr>
          <a:xfrm>
            <a:off x="1658786" y="3413429"/>
            <a:ext cx="12240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pic>
        <p:nvPicPr>
          <p:cNvPr id="384" name="Google Shape;384;p34"/>
          <p:cNvPicPr preferRelativeResize="0"/>
          <p:nvPr/>
        </p:nvPicPr>
        <p:blipFill>
          <a:blip r:embed="rId12">
            <a:alphaModFix/>
          </a:blip>
          <a:stretch>
            <a:fillRect/>
          </a:stretch>
        </p:blipFill>
        <p:spPr>
          <a:xfrm>
            <a:off x="5986883" y="722836"/>
            <a:ext cx="1394606" cy="1997064"/>
          </a:xfrm>
          <a:prstGeom prst="rect">
            <a:avLst/>
          </a:prstGeom>
          <a:noFill/>
          <a:ln>
            <a:noFill/>
          </a:ln>
        </p:spPr>
      </p:pic>
      <p:pic>
        <p:nvPicPr>
          <p:cNvPr id="385" name="Google Shape;385;p34"/>
          <p:cNvPicPr preferRelativeResize="0"/>
          <p:nvPr/>
        </p:nvPicPr>
        <p:blipFill>
          <a:blip r:embed="rId13">
            <a:alphaModFix/>
          </a:blip>
          <a:stretch>
            <a:fillRect/>
          </a:stretch>
        </p:blipFill>
        <p:spPr>
          <a:xfrm>
            <a:off x="7574073" y="722836"/>
            <a:ext cx="1394564" cy="1996988"/>
          </a:xfrm>
          <a:prstGeom prst="rect">
            <a:avLst/>
          </a:prstGeom>
          <a:noFill/>
          <a:ln>
            <a:noFill/>
          </a:ln>
        </p:spPr>
      </p:pic>
      <p:pic>
        <p:nvPicPr>
          <p:cNvPr id="386" name="Google Shape;386;p34"/>
          <p:cNvPicPr preferRelativeResize="0"/>
          <p:nvPr/>
        </p:nvPicPr>
        <p:blipFill>
          <a:blip r:embed="rId14">
            <a:alphaModFix/>
          </a:blip>
          <a:stretch>
            <a:fillRect/>
          </a:stretch>
        </p:blipFill>
        <p:spPr>
          <a:xfrm>
            <a:off x="4465913" y="722836"/>
            <a:ext cx="1394606" cy="1997064"/>
          </a:xfrm>
          <a:prstGeom prst="rect">
            <a:avLst/>
          </a:prstGeom>
          <a:noFill/>
          <a:ln>
            <a:noFill/>
          </a:ln>
        </p:spPr>
      </p:pic>
      <p:sp>
        <p:nvSpPr>
          <p:cNvPr id="387" name="Google Shape;387;p34"/>
          <p:cNvSpPr txBox="1"/>
          <p:nvPr/>
        </p:nvSpPr>
        <p:spPr>
          <a:xfrm>
            <a:off x="7514304" y="351525"/>
            <a:ext cx="13326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Result</a:t>
            </a:r>
            <a:endParaRPr>
              <a:latin typeface="Source Sans Pro"/>
              <a:ea typeface="Source Sans Pro"/>
              <a:cs typeface="Source Sans Pro"/>
              <a:sym typeface="Source Sans Pro"/>
            </a:endParaRPr>
          </a:p>
        </p:txBody>
      </p:sp>
      <p:sp>
        <p:nvSpPr>
          <p:cNvPr id="388" name="Google Shape;388;p34"/>
          <p:cNvSpPr txBox="1"/>
          <p:nvPr/>
        </p:nvSpPr>
        <p:spPr>
          <a:xfrm>
            <a:off x="4580663" y="351525"/>
            <a:ext cx="13326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Original Image</a:t>
            </a:r>
            <a:endParaRPr>
              <a:latin typeface="Source Sans Pro"/>
              <a:ea typeface="Source Sans Pro"/>
              <a:cs typeface="Source Sans Pro"/>
              <a:sym typeface="Source Sans Pro"/>
            </a:endParaRPr>
          </a:p>
        </p:txBody>
      </p:sp>
      <p:sp>
        <p:nvSpPr>
          <p:cNvPr id="389" name="Google Shape;389;p34"/>
          <p:cNvSpPr txBox="1"/>
          <p:nvPr/>
        </p:nvSpPr>
        <p:spPr>
          <a:xfrm>
            <a:off x="6047312" y="355829"/>
            <a:ext cx="13326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Animation</a:t>
            </a:r>
            <a:endParaRPr>
              <a:latin typeface="Source Sans Pro"/>
              <a:ea typeface="Source Sans Pro"/>
              <a:cs typeface="Source Sans Pro"/>
              <a:sym typeface="Source Sans Pro"/>
            </a:endParaRPr>
          </a:p>
        </p:txBody>
      </p:sp>
      <p:sp>
        <p:nvSpPr>
          <p:cNvPr id="390" name="Google Shape;390;p34"/>
          <p:cNvSpPr txBox="1"/>
          <p:nvPr/>
        </p:nvSpPr>
        <p:spPr>
          <a:xfrm>
            <a:off x="4581879" y="2715624"/>
            <a:ext cx="4266300" cy="2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Sinusoidal initialization</a:t>
            </a:r>
            <a:endParaRPr>
              <a:latin typeface="Source Sans Pro"/>
              <a:ea typeface="Source Sans Pro"/>
              <a:cs typeface="Source Sans Pro"/>
              <a:sym typeface="Source Sans Pro"/>
            </a:endParaRPr>
          </a:p>
        </p:txBody>
      </p:sp>
      <p:sp>
        <p:nvSpPr>
          <p:cNvPr id="391" name="Google Shape;391;p34"/>
          <p:cNvSpPr txBox="1"/>
          <p:nvPr/>
        </p:nvSpPr>
        <p:spPr>
          <a:xfrm>
            <a:off x="763049" y="4503313"/>
            <a:ext cx="30855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Source Sans Pro"/>
                <a:ea typeface="Source Sans Pro"/>
                <a:cs typeface="Source Sans Pro"/>
                <a:sym typeface="Source Sans Pro"/>
              </a:rPr>
              <a:t>Sinusoidal initialization</a:t>
            </a:r>
            <a:endParaRPr>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ph type="title"/>
          </p:nvPr>
        </p:nvSpPr>
        <p:spPr>
          <a:xfrm>
            <a:off x="311700" y="3688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Conclusions</a:t>
            </a:r>
            <a:endParaRPr/>
          </a:p>
        </p:txBody>
      </p:sp>
      <p:sp>
        <p:nvSpPr>
          <p:cNvPr id="397" name="Google Shape;397;p35"/>
          <p:cNvSpPr txBox="1"/>
          <p:nvPr>
            <p:ph idx="1" type="body"/>
          </p:nvPr>
        </p:nvSpPr>
        <p:spPr>
          <a:xfrm>
            <a:off x="311700" y="992225"/>
            <a:ext cx="8520600" cy="3863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1F2328"/>
              </a:buClr>
              <a:buSzPts val="1800"/>
              <a:buChar char="●"/>
            </a:pPr>
            <a:r>
              <a:rPr lang="es">
                <a:solidFill>
                  <a:srgbClr val="1F2328"/>
                </a:solidFill>
              </a:rPr>
              <a:t>Chan-Vese is a powerful method in Binary Segmentation, especially when we do not have strong edges, because it is a</a:t>
            </a:r>
            <a:r>
              <a:rPr b="1" lang="es">
                <a:solidFill>
                  <a:srgbClr val="1F2328"/>
                </a:solidFill>
              </a:rPr>
              <a:t> Region-based</a:t>
            </a:r>
            <a:r>
              <a:rPr lang="es">
                <a:solidFill>
                  <a:srgbClr val="1F2328"/>
                </a:solidFill>
              </a:rPr>
              <a:t> approach.</a:t>
            </a:r>
            <a:endParaRPr>
              <a:solidFill>
                <a:srgbClr val="1F2328"/>
              </a:solidFill>
            </a:endParaRPr>
          </a:p>
          <a:p>
            <a:pPr indent="-342900" lvl="0" marL="457200" rtl="0" algn="l">
              <a:spcBef>
                <a:spcPts val="1000"/>
              </a:spcBef>
              <a:spcAft>
                <a:spcPts val="0"/>
              </a:spcAft>
              <a:buClr>
                <a:srgbClr val="1F2328"/>
              </a:buClr>
              <a:buSzPts val="1800"/>
              <a:buChar char="●"/>
            </a:pPr>
            <a:r>
              <a:rPr lang="es">
                <a:solidFill>
                  <a:srgbClr val="1F2328"/>
                </a:solidFill>
              </a:rPr>
              <a:t>Most of the times, with the right set of parameters, we will have a fast convergence. In our case, for all of our own examples we </a:t>
            </a:r>
            <a:r>
              <a:rPr b="1" lang="es">
                <a:solidFill>
                  <a:srgbClr val="1F2328"/>
                </a:solidFill>
              </a:rPr>
              <a:t>didn’t</a:t>
            </a:r>
            <a:r>
              <a:rPr lang="es">
                <a:solidFill>
                  <a:srgbClr val="1F2328"/>
                </a:solidFill>
              </a:rPr>
              <a:t> </a:t>
            </a:r>
            <a:r>
              <a:rPr b="1" lang="es">
                <a:solidFill>
                  <a:srgbClr val="1F2328"/>
                </a:solidFill>
              </a:rPr>
              <a:t>have long computations</a:t>
            </a:r>
            <a:r>
              <a:rPr lang="es">
                <a:solidFill>
                  <a:srgbClr val="1F2328"/>
                </a:solidFill>
              </a:rPr>
              <a:t>. The ones with noise demanded more computational effort.</a:t>
            </a:r>
            <a:endParaRPr>
              <a:solidFill>
                <a:srgbClr val="1F2328"/>
              </a:solidFill>
            </a:endParaRPr>
          </a:p>
          <a:p>
            <a:pPr indent="-342900" lvl="0" marL="457200" rtl="0" algn="l">
              <a:spcBef>
                <a:spcPts val="1000"/>
              </a:spcBef>
              <a:spcAft>
                <a:spcPts val="0"/>
              </a:spcAft>
              <a:buClr>
                <a:srgbClr val="1F2328"/>
              </a:buClr>
              <a:buSzPts val="1800"/>
              <a:buChar char="●"/>
            </a:pPr>
            <a:r>
              <a:rPr lang="es">
                <a:solidFill>
                  <a:srgbClr val="1F2328"/>
                </a:solidFill>
              </a:rPr>
              <a:t>The </a:t>
            </a:r>
            <a:r>
              <a:rPr b="1" lang="es">
                <a:solidFill>
                  <a:srgbClr val="1F2328"/>
                </a:solidFill>
              </a:rPr>
              <a:t>initial phi selection has a lot of </a:t>
            </a:r>
            <a:r>
              <a:rPr b="1" lang="es">
                <a:solidFill>
                  <a:srgbClr val="1F2328"/>
                </a:solidFill>
              </a:rPr>
              <a:t>weight</a:t>
            </a:r>
            <a:r>
              <a:rPr lang="es">
                <a:solidFill>
                  <a:srgbClr val="1F2328"/>
                </a:solidFill>
              </a:rPr>
              <a:t> in the final result of our segmentation, especially in the details that are inside the object that we want to segmentate.</a:t>
            </a:r>
            <a:endParaRPr>
              <a:solidFill>
                <a:srgbClr val="1F2328"/>
              </a:solidFill>
            </a:endParaRPr>
          </a:p>
          <a:p>
            <a:pPr indent="-342900" lvl="0" marL="457200" rtl="0" algn="l">
              <a:spcBef>
                <a:spcPts val="1000"/>
              </a:spcBef>
              <a:spcAft>
                <a:spcPts val="1000"/>
              </a:spcAft>
              <a:buClr>
                <a:srgbClr val="1F2328"/>
              </a:buClr>
              <a:buSzPts val="1800"/>
              <a:buChar char="●"/>
            </a:pPr>
            <a:r>
              <a:rPr lang="es">
                <a:solidFill>
                  <a:srgbClr val="1F2328"/>
                </a:solidFill>
              </a:rPr>
              <a:t>The </a:t>
            </a:r>
            <a:r>
              <a:rPr b="1" lang="es">
                <a:solidFill>
                  <a:srgbClr val="1F2328"/>
                </a:solidFill>
              </a:rPr>
              <a:t>parameter</a:t>
            </a:r>
            <a:r>
              <a:rPr lang="es">
                <a:solidFill>
                  <a:srgbClr val="1F2328"/>
                </a:solidFill>
              </a:rPr>
              <a:t> that changes the results the most is </a:t>
            </a:r>
            <a:r>
              <a:rPr b="1" lang="es">
                <a:solidFill>
                  <a:srgbClr val="1F2328"/>
                </a:solidFill>
              </a:rPr>
              <a:t>μ. </a:t>
            </a:r>
            <a:r>
              <a:rPr lang="es">
                <a:solidFill>
                  <a:srgbClr val="1F2328"/>
                </a:solidFill>
              </a:rPr>
              <a:t>This is due to the fact that the smoothness of our segmentation depends on this parameter, and, specially, when working with complex shapes, the modification of this parameter will alter the output considerably.</a:t>
            </a:r>
            <a:endParaRPr>
              <a:solidFill>
                <a:srgbClr val="1F232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 Segmentation</a:t>
            </a:r>
            <a:endParaRPr/>
          </a:p>
        </p:txBody>
      </p:sp>
      <p:sp>
        <p:nvSpPr>
          <p:cNvPr id="73" name="Google Shape;73;p15"/>
          <p:cNvSpPr txBox="1"/>
          <p:nvPr>
            <p:ph idx="1" type="body"/>
          </p:nvPr>
        </p:nvSpPr>
        <p:spPr>
          <a:xfrm>
            <a:off x="311700" y="1152475"/>
            <a:ext cx="8520600" cy="377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434343"/>
                </a:solidFill>
              </a:rPr>
              <a:t>The goal of the current week Lab is to separate the image into 2 regions. Hence, we are in a </a:t>
            </a:r>
            <a:r>
              <a:rPr b="1" lang="es">
                <a:solidFill>
                  <a:schemeClr val="dk1"/>
                </a:solidFill>
              </a:rPr>
              <a:t>Binary  Segmentation</a:t>
            </a:r>
            <a:r>
              <a:rPr lang="es">
                <a:solidFill>
                  <a:srgbClr val="434343"/>
                </a:solidFill>
              </a:rPr>
              <a:t> scenario.</a:t>
            </a:r>
            <a:endParaRPr>
              <a:solidFill>
                <a:srgbClr val="434343"/>
              </a:solidFill>
            </a:endParaRPr>
          </a:p>
          <a:p>
            <a:pPr indent="0" lvl="0" marL="0" rtl="0" algn="l">
              <a:spcBef>
                <a:spcPts val="1200"/>
              </a:spcBef>
              <a:spcAft>
                <a:spcPts val="0"/>
              </a:spcAft>
              <a:buNone/>
            </a:pPr>
            <a:r>
              <a:rPr lang="es">
                <a:solidFill>
                  <a:srgbClr val="434343"/>
                </a:solidFill>
              </a:rPr>
              <a:t>Our binary segmentation mask </a:t>
            </a:r>
            <a:r>
              <a:rPr b="1" lang="es" sz="1750">
                <a:solidFill>
                  <a:srgbClr val="434343"/>
                </a:solidFill>
                <a:highlight>
                  <a:srgbClr val="FFFFFF"/>
                </a:highlight>
              </a:rPr>
              <a:t>Ω </a:t>
            </a:r>
            <a:r>
              <a:rPr lang="es" sz="1750">
                <a:solidFill>
                  <a:srgbClr val="434343"/>
                </a:solidFill>
                <a:highlight>
                  <a:srgbClr val="FFFFFF"/>
                </a:highlight>
              </a:rPr>
              <a:t>will consist of two regions A and B, where </a:t>
            </a:r>
            <a:r>
              <a:rPr lang="es" sz="1750">
                <a:solidFill>
                  <a:srgbClr val="434343"/>
                </a:solidFill>
                <a:highlight>
                  <a:srgbClr val="FFFFFF"/>
                </a:highlight>
              </a:rPr>
              <a:t>typically</a:t>
            </a:r>
            <a:r>
              <a:rPr lang="es" sz="1750">
                <a:solidFill>
                  <a:srgbClr val="434343"/>
                </a:solidFill>
                <a:highlight>
                  <a:srgbClr val="FFFFFF"/>
                </a:highlight>
              </a:rPr>
              <a:t> one will </a:t>
            </a:r>
            <a:r>
              <a:rPr lang="es" sz="1750">
                <a:solidFill>
                  <a:srgbClr val="434343"/>
                </a:solidFill>
                <a:highlight>
                  <a:srgbClr val="FFFFFF"/>
                </a:highlight>
              </a:rPr>
              <a:t>consist</a:t>
            </a:r>
            <a:r>
              <a:rPr lang="es" sz="1750">
                <a:solidFill>
                  <a:srgbClr val="434343"/>
                </a:solidFill>
                <a:highlight>
                  <a:srgbClr val="FFFFFF"/>
                </a:highlight>
              </a:rPr>
              <a:t> in the foreground and the other on the background </a:t>
            </a:r>
            <a:r>
              <a:rPr b="1" lang="es" sz="1750">
                <a:solidFill>
                  <a:srgbClr val="434343"/>
                </a:solidFill>
                <a:highlight>
                  <a:srgbClr val="FFFFFF"/>
                </a:highlight>
              </a:rPr>
              <a:t>Ω(A, B)</a:t>
            </a:r>
            <a:r>
              <a:rPr lang="es" sz="1750">
                <a:solidFill>
                  <a:srgbClr val="434343"/>
                </a:solidFill>
                <a:highlight>
                  <a:srgbClr val="FFFFFF"/>
                </a:highlight>
              </a:rPr>
              <a:t>.</a:t>
            </a:r>
            <a:endParaRPr sz="1750">
              <a:solidFill>
                <a:srgbClr val="434343"/>
              </a:solidFill>
              <a:highlight>
                <a:srgbClr val="FFFFFF"/>
              </a:highlight>
            </a:endParaRPr>
          </a:p>
          <a:p>
            <a:pPr indent="0" lvl="0" marL="0" rtl="0" algn="l">
              <a:spcBef>
                <a:spcPts val="1200"/>
              </a:spcBef>
              <a:spcAft>
                <a:spcPts val="1200"/>
              </a:spcAft>
              <a:buNone/>
            </a:pPr>
            <a:r>
              <a:rPr lang="es">
                <a:solidFill>
                  <a:srgbClr val="434343"/>
                </a:solidFill>
              </a:rPr>
              <a:t>Moreover, we will make use of the </a:t>
            </a:r>
            <a:r>
              <a:rPr b="1" lang="es">
                <a:solidFill>
                  <a:schemeClr val="dk1"/>
                </a:solidFill>
              </a:rPr>
              <a:t>Chan-Vese Segmentation</a:t>
            </a:r>
            <a:r>
              <a:rPr b="1" lang="es">
                <a:solidFill>
                  <a:srgbClr val="434343"/>
                </a:solidFill>
              </a:rPr>
              <a:t> </a:t>
            </a:r>
            <a:r>
              <a:rPr lang="es">
                <a:solidFill>
                  <a:srgbClr val="434343"/>
                </a:solidFill>
              </a:rPr>
              <a:t>approach, that differs from traditional edge-based segmentation method, by using an Optimization minimization problem of a function that considers both regions and well-defined contours.</a:t>
            </a:r>
            <a:endParaRPr>
              <a:solidFill>
                <a:srgbClr val="434343"/>
              </a:solidFill>
            </a:endParaRPr>
          </a:p>
        </p:txBody>
      </p:sp>
      <p:sp>
        <p:nvSpPr>
          <p:cNvPr id="74" name="Google Shape;74;p15"/>
          <p:cNvSpPr txBox="1"/>
          <p:nvPr/>
        </p:nvSpPr>
        <p:spPr>
          <a:xfrm>
            <a:off x="1020550" y="4242375"/>
            <a:ext cx="7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839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Binary Segmentation: Constraints</a:t>
            </a:r>
            <a:endParaRPr/>
          </a:p>
        </p:txBody>
      </p:sp>
      <p:sp>
        <p:nvSpPr>
          <p:cNvPr id="80" name="Google Shape;80;p16"/>
          <p:cNvSpPr txBox="1"/>
          <p:nvPr>
            <p:ph idx="1" type="body"/>
          </p:nvPr>
        </p:nvSpPr>
        <p:spPr>
          <a:xfrm>
            <a:off x="311700" y="907375"/>
            <a:ext cx="8520600" cy="39186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None/>
            </a:pPr>
            <a:r>
              <a:rPr b="1" lang="es" sz="1750" u="sng">
                <a:solidFill>
                  <a:srgbClr val="434343"/>
                </a:solidFill>
              </a:rPr>
              <a:t>1st Constraint (&amp; 5th Constraint)</a:t>
            </a:r>
            <a:r>
              <a:rPr lang="es" sz="1750">
                <a:solidFill>
                  <a:srgbClr val="434343"/>
                </a:solidFill>
              </a:rPr>
              <a:t>: The segmentation result is an image.</a:t>
            </a:r>
            <a:endParaRPr sz="1750">
              <a:solidFill>
                <a:srgbClr val="434343"/>
              </a:solidFill>
            </a:endParaRPr>
          </a:p>
          <a:p>
            <a:pPr indent="0" lvl="0" marL="0" rtl="0" algn="l">
              <a:lnSpc>
                <a:spcPct val="95000"/>
              </a:lnSpc>
              <a:spcBef>
                <a:spcPts val="1200"/>
              </a:spcBef>
              <a:spcAft>
                <a:spcPts val="0"/>
              </a:spcAft>
              <a:buNone/>
            </a:pPr>
            <a:r>
              <a:rPr lang="es" sz="1750">
                <a:solidFill>
                  <a:srgbClr val="434343"/>
                </a:solidFill>
              </a:rPr>
              <a:t>This constraint we have just defined in the previous slide corresponds to the </a:t>
            </a:r>
            <a:r>
              <a:rPr lang="es" sz="1750">
                <a:solidFill>
                  <a:schemeClr val="dk1"/>
                </a:solidFill>
              </a:rPr>
              <a:t>binary  mask model</a:t>
            </a:r>
            <a:r>
              <a:rPr lang="es" sz="1750">
                <a:solidFill>
                  <a:srgbClr val="434343"/>
                </a:solidFill>
              </a:rPr>
              <a:t> of a single-channel image that assigns 0 (black pixels) to the background and 1 (white pixels) to foreground.</a:t>
            </a:r>
            <a:endParaRPr sz="1750">
              <a:solidFill>
                <a:srgbClr val="434343"/>
              </a:solidFill>
            </a:endParaRPr>
          </a:p>
          <a:p>
            <a:pPr indent="0" lvl="0" marL="0" rtl="0" algn="l">
              <a:lnSpc>
                <a:spcPct val="95000"/>
              </a:lnSpc>
              <a:spcBef>
                <a:spcPts val="1200"/>
              </a:spcBef>
              <a:spcAft>
                <a:spcPts val="0"/>
              </a:spcAft>
              <a:buNone/>
            </a:pPr>
            <a:r>
              <a:t/>
            </a:r>
            <a:endParaRPr sz="1750">
              <a:solidFill>
                <a:srgbClr val="434343"/>
              </a:solidFill>
            </a:endParaRPr>
          </a:p>
          <a:p>
            <a:pPr indent="0" lvl="0" marL="0" rtl="0" algn="l">
              <a:lnSpc>
                <a:spcPct val="95000"/>
              </a:lnSpc>
              <a:spcBef>
                <a:spcPts val="1200"/>
              </a:spcBef>
              <a:spcAft>
                <a:spcPts val="0"/>
              </a:spcAft>
              <a:buNone/>
            </a:pPr>
            <a:r>
              <a:t/>
            </a:r>
            <a:endParaRPr sz="1750">
              <a:solidFill>
                <a:srgbClr val="434343"/>
              </a:solidFill>
            </a:endParaRPr>
          </a:p>
          <a:p>
            <a:pPr indent="0" lvl="0" marL="0" rtl="0" algn="l">
              <a:lnSpc>
                <a:spcPct val="95000"/>
              </a:lnSpc>
              <a:spcBef>
                <a:spcPts val="1200"/>
              </a:spcBef>
              <a:spcAft>
                <a:spcPts val="0"/>
              </a:spcAft>
              <a:buNone/>
            </a:pPr>
            <a:r>
              <a:rPr b="1" lang="es" sz="1750" u="sng">
                <a:solidFill>
                  <a:srgbClr val="434343"/>
                </a:solidFill>
              </a:rPr>
              <a:t>2nd Constraint</a:t>
            </a:r>
            <a:r>
              <a:rPr lang="es" sz="1750">
                <a:solidFill>
                  <a:srgbClr val="434343"/>
                </a:solidFill>
              </a:rPr>
              <a:t>: The segmentation image is “similar”.</a:t>
            </a:r>
            <a:endParaRPr sz="1750">
              <a:solidFill>
                <a:srgbClr val="434343"/>
              </a:solidFill>
            </a:endParaRPr>
          </a:p>
          <a:p>
            <a:pPr indent="0" lvl="0" marL="0" rtl="0" algn="l">
              <a:lnSpc>
                <a:spcPct val="95000"/>
              </a:lnSpc>
              <a:spcBef>
                <a:spcPts val="1200"/>
              </a:spcBef>
              <a:spcAft>
                <a:spcPts val="0"/>
              </a:spcAft>
              <a:buNone/>
            </a:pPr>
            <a:r>
              <a:rPr lang="es" sz="1750">
                <a:solidFill>
                  <a:srgbClr val="434343"/>
                </a:solidFill>
              </a:rPr>
              <a:t>We want a result that is similar to the original image, but </a:t>
            </a:r>
            <a:r>
              <a:rPr b="1" lang="es" sz="1750" u="sng">
                <a:solidFill>
                  <a:schemeClr val="dk2"/>
                </a:solidFill>
              </a:rPr>
              <a:t>NOT EQUAL</a:t>
            </a:r>
            <a:r>
              <a:rPr lang="es" sz="1750">
                <a:solidFill>
                  <a:srgbClr val="434343"/>
                </a:solidFill>
              </a:rPr>
              <a:t>, because that will imply that a valid solution is the original image itself.</a:t>
            </a:r>
            <a:endParaRPr sz="1750">
              <a:solidFill>
                <a:srgbClr val="434343"/>
              </a:solidFill>
            </a:endParaRPr>
          </a:p>
          <a:p>
            <a:pPr indent="0" lvl="0" marL="0" rtl="0" algn="l">
              <a:lnSpc>
                <a:spcPct val="95000"/>
              </a:lnSpc>
              <a:spcBef>
                <a:spcPts val="1200"/>
              </a:spcBef>
              <a:spcAft>
                <a:spcPts val="0"/>
              </a:spcAft>
              <a:buClr>
                <a:schemeClr val="dk2"/>
              </a:buClr>
              <a:buSzPts val="1100"/>
              <a:buFont typeface="Arial"/>
              <a:buNone/>
            </a:pPr>
            <a:r>
              <a:rPr lang="es" sz="1750">
                <a:solidFill>
                  <a:srgbClr val="434343"/>
                </a:solidFill>
              </a:rPr>
              <a:t>We will do this by minimizing the square difference of the original image and our mask. </a:t>
            </a:r>
            <a:endParaRPr sz="1750">
              <a:solidFill>
                <a:srgbClr val="434343"/>
              </a:solidFill>
            </a:endParaRPr>
          </a:p>
          <a:p>
            <a:pPr indent="0" lvl="0" marL="0" rtl="0" algn="l">
              <a:lnSpc>
                <a:spcPct val="95000"/>
              </a:lnSpc>
              <a:spcBef>
                <a:spcPts val="1200"/>
              </a:spcBef>
              <a:spcAft>
                <a:spcPts val="1200"/>
              </a:spcAft>
              <a:buNone/>
            </a:pPr>
            <a:r>
              <a:t/>
            </a:r>
            <a:endParaRPr sz="1750">
              <a:solidFill>
                <a:srgbClr val="434343"/>
              </a:solidFill>
            </a:endParaRPr>
          </a:p>
        </p:txBody>
      </p:sp>
      <p:pic>
        <p:nvPicPr>
          <p:cNvPr id="81" name="Google Shape;81;p16"/>
          <p:cNvPicPr preferRelativeResize="0"/>
          <p:nvPr/>
        </p:nvPicPr>
        <p:blipFill rotWithShape="1">
          <a:blip r:embed="rId3">
            <a:alphaModFix/>
          </a:blip>
          <a:srcRect b="0" l="0" r="0" t="7355"/>
          <a:stretch/>
        </p:blipFill>
        <p:spPr>
          <a:xfrm>
            <a:off x="2356275" y="2075376"/>
            <a:ext cx="3793800" cy="776525"/>
          </a:xfrm>
          <a:prstGeom prst="rect">
            <a:avLst/>
          </a:prstGeom>
          <a:noFill/>
          <a:ln>
            <a:noFill/>
          </a:ln>
        </p:spPr>
      </p:pic>
      <p:pic>
        <p:nvPicPr>
          <p:cNvPr id="82" name="Google Shape;82;p16"/>
          <p:cNvPicPr preferRelativeResize="0"/>
          <p:nvPr/>
        </p:nvPicPr>
        <p:blipFill>
          <a:blip r:embed="rId4">
            <a:alphaModFix/>
          </a:blip>
          <a:stretch>
            <a:fillRect/>
          </a:stretch>
        </p:blipFill>
        <p:spPr>
          <a:xfrm>
            <a:off x="2326313" y="4257225"/>
            <a:ext cx="3853727" cy="62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2839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Binary Segmentation: Constraints</a:t>
            </a:r>
            <a:endParaRPr/>
          </a:p>
        </p:txBody>
      </p:sp>
      <p:sp>
        <p:nvSpPr>
          <p:cNvPr id="88" name="Google Shape;88;p17"/>
          <p:cNvSpPr txBox="1"/>
          <p:nvPr>
            <p:ph idx="1" type="body"/>
          </p:nvPr>
        </p:nvSpPr>
        <p:spPr>
          <a:xfrm>
            <a:off x="311700" y="907375"/>
            <a:ext cx="8520600" cy="39186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None/>
            </a:pPr>
            <a:r>
              <a:rPr b="1" lang="es" sz="1750" u="sng">
                <a:solidFill>
                  <a:srgbClr val="434343"/>
                </a:solidFill>
              </a:rPr>
              <a:t>3rd</a:t>
            </a:r>
            <a:r>
              <a:rPr b="1" lang="es" sz="1750" u="sng">
                <a:solidFill>
                  <a:srgbClr val="434343"/>
                </a:solidFill>
              </a:rPr>
              <a:t> Constraint</a:t>
            </a:r>
            <a:r>
              <a:rPr lang="es" sz="1750">
                <a:solidFill>
                  <a:srgbClr val="434343"/>
                </a:solidFill>
              </a:rPr>
              <a:t>: </a:t>
            </a:r>
            <a:r>
              <a:rPr lang="es" sz="1750">
                <a:solidFill>
                  <a:srgbClr val="434343"/>
                </a:solidFill>
              </a:rPr>
              <a:t>The segmented regions are homogeneous.</a:t>
            </a:r>
            <a:endParaRPr sz="1750">
              <a:solidFill>
                <a:srgbClr val="434343"/>
              </a:solidFill>
            </a:endParaRPr>
          </a:p>
          <a:p>
            <a:pPr indent="0" lvl="0" marL="0" rtl="0" algn="l">
              <a:lnSpc>
                <a:spcPct val="95000"/>
              </a:lnSpc>
              <a:spcBef>
                <a:spcPts val="1200"/>
              </a:spcBef>
              <a:spcAft>
                <a:spcPts val="0"/>
              </a:spcAft>
              <a:buNone/>
            </a:pPr>
            <a:r>
              <a:rPr lang="es" sz="1750">
                <a:solidFill>
                  <a:srgbClr val="434343"/>
                </a:solidFill>
              </a:rPr>
              <a:t>For two regions, being homogeneous mean that pixels and its neighbours of the same region have </a:t>
            </a:r>
            <a:r>
              <a:rPr lang="es" sz="1750">
                <a:solidFill>
                  <a:schemeClr val="dk1"/>
                </a:solidFill>
              </a:rPr>
              <a:t>similar characteristics</a:t>
            </a:r>
            <a:r>
              <a:rPr lang="es" sz="1750">
                <a:solidFill>
                  <a:srgbClr val="434343"/>
                </a:solidFill>
              </a:rPr>
              <a:t>, in the slides this is expressed with the gradient. Therefore by enforcing a minimal “local” gradient within a region we avoid having abrupt changes within a single region:</a:t>
            </a:r>
            <a:endParaRPr sz="1750">
              <a:solidFill>
                <a:srgbClr val="434343"/>
              </a:solidFill>
            </a:endParaRPr>
          </a:p>
          <a:p>
            <a:pPr indent="0" lvl="0" marL="0" rtl="0" algn="l">
              <a:lnSpc>
                <a:spcPct val="95000"/>
              </a:lnSpc>
              <a:spcBef>
                <a:spcPts val="1200"/>
              </a:spcBef>
              <a:spcAft>
                <a:spcPts val="0"/>
              </a:spcAft>
              <a:buNone/>
            </a:pPr>
            <a:r>
              <a:t/>
            </a:r>
            <a:endParaRPr sz="1750">
              <a:solidFill>
                <a:srgbClr val="434343"/>
              </a:solidFill>
            </a:endParaRPr>
          </a:p>
          <a:p>
            <a:pPr indent="0" lvl="0" marL="0" rtl="0" algn="l">
              <a:lnSpc>
                <a:spcPct val="95000"/>
              </a:lnSpc>
              <a:spcBef>
                <a:spcPts val="1200"/>
              </a:spcBef>
              <a:spcAft>
                <a:spcPts val="0"/>
              </a:spcAft>
              <a:buClr>
                <a:schemeClr val="dk2"/>
              </a:buClr>
              <a:buSzPts val="1100"/>
              <a:buFont typeface="Arial"/>
              <a:buNone/>
            </a:pPr>
            <a:br>
              <a:rPr b="1" lang="es" sz="1750" u="sng">
                <a:solidFill>
                  <a:srgbClr val="434343"/>
                </a:solidFill>
              </a:rPr>
            </a:br>
            <a:r>
              <a:rPr b="1" lang="es" sz="1750" u="sng">
                <a:solidFill>
                  <a:srgbClr val="434343"/>
                </a:solidFill>
              </a:rPr>
              <a:t>4th Constraint</a:t>
            </a:r>
            <a:r>
              <a:rPr lang="es" sz="1750">
                <a:solidFill>
                  <a:srgbClr val="434343"/>
                </a:solidFill>
              </a:rPr>
              <a:t>: The segmented regions have smooth boundaries.</a:t>
            </a:r>
            <a:endParaRPr sz="1750">
              <a:solidFill>
                <a:srgbClr val="434343"/>
              </a:solidFill>
            </a:endParaRPr>
          </a:p>
          <a:p>
            <a:pPr indent="0" lvl="0" marL="0" rtl="0" algn="l">
              <a:lnSpc>
                <a:spcPct val="95000"/>
              </a:lnSpc>
              <a:spcBef>
                <a:spcPts val="1200"/>
              </a:spcBef>
              <a:spcAft>
                <a:spcPts val="0"/>
              </a:spcAft>
              <a:buNone/>
            </a:pPr>
            <a:r>
              <a:rPr lang="es" sz="1750">
                <a:solidFill>
                  <a:srgbClr val="434343"/>
                </a:solidFill>
              </a:rPr>
              <a:t>We can enforce this by minimizing the length of the boundaries, making them more consistent and avoiding boundaries with “spikes” or high variation.</a:t>
            </a:r>
            <a:endParaRPr sz="1750">
              <a:solidFill>
                <a:srgbClr val="434343"/>
              </a:solidFill>
            </a:endParaRPr>
          </a:p>
          <a:p>
            <a:pPr indent="0" lvl="0" marL="0" rtl="0" algn="l">
              <a:lnSpc>
                <a:spcPct val="95000"/>
              </a:lnSpc>
              <a:spcBef>
                <a:spcPts val="1200"/>
              </a:spcBef>
              <a:spcAft>
                <a:spcPts val="0"/>
              </a:spcAft>
              <a:buNone/>
            </a:pPr>
            <a:r>
              <a:t/>
            </a:r>
            <a:endParaRPr sz="1750">
              <a:solidFill>
                <a:srgbClr val="434343"/>
              </a:solidFill>
            </a:endParaRPr>
          </a:p>
          <a:p>
            <a:pPr indent="0" lvl="0" marL="0" rtl="0" algn="l">
              <a:lnSpc>
                <a:spcPct val="95000"/>
              </a:lnSpc>
              <a:spcBef>
                <a:spcPts val="1200"/>
              </a:spcBef>
              <a:spcAft>
                <a:spcPts val="1200"/>
              </a:spcAft>
              <a:buNone/>
            </a:pPr>
            <a:r>
              <a:t/>
            </a:r>
            <a:endParaRPr sz="1750">
              <a:solidFill>
                <a:srgbClr val="434343"/>
              </a:solidFill>
            </a:endParaRPr>
          </a:p>
        </p:txBody>
      </p:sp>
      <p:pic>
        <p:nvPicPr>
          <p:cNvPr id="89" name="Google Shape;89;p17"/>
          <p:cNvPicPr preferRelativeResize="0"/>
          <p:nvPr/>
        </p:nvPicPr>
        <p:blipFill>
          <a:blip r:embed="rId3">
            <a:alphaModFix/>
          </a:blip>
          <a:stretch>
            <a:fillRect/>
          </a:stretch>
        </p:blipFill>
        <p:spPr>
          <a:xfrm>
            <a:off x="4569338" y="4030337"/>
            <a:ext cx="1043261" cy="1007098"/>
          </a:xfrm>
          <a:prstGeom prst="rect">
            <a:avLst/>
          </a:prstGeom>
          <a:noFill/>
          <a:ln cap="flat" cmpd="sng" w="9525">
            <a:solidFill>
              <a:schemeClr val="dk2"/>
            </a:solidFill>
            <a:prstDash val="solid"/>
            <a:round/>
            <a:headEnd len="sm" w="sm" type="none"/>
            <a:tailEnd len="sm" w="sm" type="none"/>
          </a:ln>
        </p:spPr>
      </p:pic>
      <p:sp>
        <p:nvSpPr>
          <p:cNvPr id="90" name="Google Shape;90;p17"/>
          <p:cNvSpPr txBox="1"/>
          <p:nvPr/>
        </p:nvSpPr>
        <p:spPr>
          <a:xfrm>
            <a:off x="5757373" y="4164600"/>
            <a:ext cx="24081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latin typeface="Source Sans Pro"/>
                <a:ea typeface="Source Sans Pro"/>
                <a:cs typeface="Source Sans Pro"/>
                <a:sym typeface="Source Sans Pro"/>
              </a:rPr>
              <a:t>Not-so-homogeneous boundaries</a:t>
            </a:r>
            <a:endParaRPr sz="1900">
              <a:latin typeface="Source Sans Pro"/>
              <a:ea typeface="Source Sans Pro"/>
              <a:cs typeface="Source Sans Pro"/>
              <a:sym typeface="Source Sans Pro"/>
            </a:endParaRPr>
          </a:p>
        </p:txBody>
      </p:sp>
      <p:sp>
        <p:nvSpPr>
          <p:cNvPr id="91" name="Google Shape;91;p17"/>
          <p:cNvSpPr txBox="1"/>
          <p:nvPr/>
        </p:nvSpPr>
        <p:spPr>
          <a:xfrm>
            <a:off x="978547" y="4156075"/>
            <a:ext cx="1671300" cy="105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900">
                <a:latin typeface="Source Sans Pro"/>
                <a:ea typeface="Source Sans Pro"/>
                <a:cs typeface="Source Sans Pro"/>
                <a:sym typeface="Source Sans Pro"/>
              </a:rPr>
              <a:t>H</a:t>
            </a:r>
            <a:r>
              <a:rPr lang="es" sz="1900">
                <a:latin typeface="Source Sans Pro"/>
                <a:ea typeface="Source Sans Pro"/>
                <a:cs typeface="Source Sans Pro"/>
                <a:sym typeface="Source Sans Pro"/>
              </a:rPr>
              <a:t>omogeneous boundaries</a:t>
            </a:r>
            <a:endParaRPr sz="1900">
              <a:latin typeface="Source Sans Pro"/>
              <a:ea typeface="Source Sans Pro"/>
              <a:cs typeface="Source Sans Pro"/>
              <a:sym typeface="Source Sans Pro"/>
            </a:endParaRPr>
          </a:p>
        </p:txBody>
      </p:sp>
      <p:pic>
        <p:nvPicPr>
          <p:cNvPr id="92" name="Google Shape;92;p17"/>
          <p:cNvPicPr preferRelativeResize="0"/>
          <p:nvPr/>
        </p:nvPicPr>
        <p:blipFill>
          <a:blip r:embed="rId4">
            <a:alphaModFix/>
          </a:blip>
          <a:stretch>
            <a:fillRect/>
          </a:stretch>
        </p:blipFill>
        <p:spPr>
          <a:xfrm>
            <a:off x="2863357" y="4030325"/>
            <a:ext cx="1043260" cy="990062"/>
          </a:xfrm>
          <a:prstGeom prst="rect">
            <a:avLst/>
          </a:prstGeom>
          <a:noFill/>
          <a:ln cap="flat" cmpd="sng" w="9525">
            <a:solidFill>
              <a:schemeClr val="dk2"/>
            </a:solidFill>
            <a:prstDash val="solid"/>
            <a:round/>
            <a:headEnd len="sm" w="sm" type="none"/>
            <a:tailEnd len="sm" w="sm" type="none"/>
          </a:ln>
        </p:spPr>
      </p:pic>
      <p:pic>
        <p:nvPicPr>
          <p:cNvPr id="93" name="Google Shape;93;p17"/>
          <p:cNvPicPr preferRelativeResize="0"/>
          <p:nvPr/>
        </p:nvPicPr>
        <p:blipFill>
          <a:blip r:embed="rId5">
            <a:alphaModFix/>
          </a:blip>
          <a:stretch>
            <a:fillRect/>
          </a:stretch>
        </p:blipFill>
        <p:spPr>
          <a:xfrm>
            <a:off x="2863350" y="2361950"/>
            <a:ext cx="2408100" cy="4195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688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Energy Function</a:t>
            </a:r>
            <a:r>
              <a:rPr lang="es"/>
              <a:t>: Putting all Together</a:t>
            </a:r>
            <a:endParaRPr/>
          </a:p>
        </p:txBody>
      </p:sp>
      <p:sp>
        <p:nvSpPr>
          <p:cNvPr id="99" name="Google Shape;99;p18"/>
          <p:cNvSpPr txBox="1"/>
          <p:nvPr>
            <p:ph idx="1" type="body"/>
          </p:nvPr>
        </p:nvSpPr>
        <p:spPr>
          <a:xfrm>
            <a:off x="311700" y="992225"/>
            <a:ext cx="8520600" cy="386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s">
                <a:solidFill>
                  <a:schemeClr val="dk1"/>
                </a:solidFill>
              </a:rPr>
              <a:t>Chan-Vese Segmentation</a:t>
            </a:r>
            <a:r>
              <a:rPr b="1" lang="es"/>
              <a:t> </a:t>
            </a:r>
            <a:r>
              <a:rPr lang="es">
                <a:solidFill>
                  <a:srgbClr val="434343"/>
                </a:solidFill>
              </a:rPr>
              <a:t>approach is a Binary Segmentation method, that differs from traditional edge-based segmentation method, by using an Optimization minimization problem of a function that considers both regions and well-defined contours.</a:t>
            </a:r>
            <a:endParaRPr>
              <a:solidFill>
                <a:srgbClr val="434343"/>
              </a:solidFill>
            </a:endParaRPr>
          </a:p>
          <a:p>
            <a:pPr indent="0" lvl="0" marL="0" rtl="0" algn="l">
              <a:spcBef>
                <a:spcPts val="1200"/>
              </a:spcBef>
              <a:spcAft>
                <a:spcPts val="0"/>
              </a:spcAft>
              <a:buNone/>
            </a:pPr>
            <a:r>
              <a:rPr lang="es">
                <a:solidFill>
                  <a:srgbClr val="434343"/>
                </a:solidFill>
              </a:rPr>
              <a:t>Now we can build a </a:t>
            </a:r>
            <a:r>
              <a:rPr b="1" lang="es">
                <a:solidFill>
                  <a:srgbClr val="434343"/>
                </a:solidFill>
              </a:rPr>
              <a:t>Cost function </a:t>
            </a:r>
            <a:r>
              <a:rPr lang="es">
                <a:solidFill>
                  <a:srgbClr val="434343"/>
                </a:solidFill>
              </a:rPr>
              <a:t>by putting all the constraints previously stated all together and we will obtain the</a:t>
            </a:r>
            <a:r>
              <a:rPr lang="es"/>
              <a:t> </a:t>
            </a:r>
            <a:r>
              <a:rPr b="1" lang="es">
                <a:solidFill>
                  <a:schemeClr val="dk1"/>
                </a:solidFill>
              </a:rPr>
              <a:t>Mumford-Shah</a:t>
            </a:r>
            <a:r>
              <a:rPr b="1" lang="es">
                <a:solidFill>
                  <a:srgbClr val="434343"/>
                </a:solidFill>
              </a:rPr>
              <a:t> </a:t>
            </a:r>
            <a:r>
              <a:rPr lang="es">
                <a:solidFill>
                  <a:srgbClr val="434343"/>
                </a:solidFill>
              </a:rPr>
              <a:t>energy function:</a:t>
            </a:r>
            <a:endParaRPr>
              <a:solidFill>
                <a:srgbClr val="43434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0" name="Google Shape;100;p18"/>
          <p:cNvSpPr txBox="1"/>
          <p:nvPr/>
        </p:nvSpPr>
        <p:spPr>
          <a:xfrm>
            <a:off x="1020550" y="4242375"/>
            <a:ext cx="7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01" name="Google Shape;101;p18"/>
          <p:cNvPicPr preferRelativeResize="0"/>
          <p:nvPr/>
        </p:nvPicPr>
        <p:blipFill rotWithShape="1">
          <a:blip r:embed="rId3">
            <a:alphaModFix/>
          </a:blip>
          <a:srcRect b="54468" l="0" r="0" t="0"/>
          <a:stretch/>
        </p:blipFill>
        <p:spPr>
          <a:xfrm>
            <a:off x="663450" y="3026352"/>
            <a:ext cx="7817098" cy="1885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292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From Mumford-Shah to Chan-Vese</a:t>
            </a:r>
            <a:endParaRPr/>
          </a:p>
        </p:txBody>
      </p:sp>
      <p:sp>
        <p:nvSpPr>
          <p:cNvPr id="107" name="Google Shape;107;p19"/>
          <p:cNvSpPr txBox="1"/>
          <p:nvPr>
            <p:ph idx="1" type="body"/>
          </p:nvPr>
        </p:nvSpPr>
        <p:spPr>
          <a:xfrm>
            <a:off x="311700" y="847675"/>
            <a:ext cx="8520600" cy="377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434343"/>
                </a:solidFill>
              </a:rPr>
              <a:t>One main motivation for Chan-Vese is to change the </a:t>
            </a:r>
            <a:r>
              <a:rPr b="1" lang="es">
                <a:solidFill>
                  <a:srgbClr val="434343"/>
                </a:solidFill>
              </a:rPr>
              <a:t>domains</a:t>
            </a:r>
            <a:r>
              <a:rPr lang="es">
                <a:solidFill>
                  <a:srgbClr val="434343"/>
                </a:solidFill>
              </a:rPr>
              <a:t> of the Mumford-Shah to a single domain, so that we can optimize the Energy function properly.</a:t>
            </a:r>
            <a:endParaRPr>
              <a:solidFill>
                <a:srgbClr val="434343"/>
              </a:solidFill>
            </a:endParaRPr>
          </a:p>
          <a:p>
            <a:pPr indent="0" lvl="0" marL="0" rtl="0" algn="l">
              <a:spcBef>
                <a:spcPts val="1200"/>
              </a:spcBef>
              <a:spcAft>
                <a:spcPts val="0"/>
              </a:spcAft>
              <a:buNone/>
            </a:pPr>
            <a:r>
              <a:t/>
            </a:r>
            <a:endParaRPr>
              <a:solidFill>
                <a:srgbClr val="434343"/>
              </a:solidFill>
            </a:endParaRPr>
          </a:p>
          <a:p>
            <a:pPr indent="0" lvl="0" marL="0" rtl="0" algn="l">
              <a:spcBef>
                <a:spcPts val="1200"/>
              </a:spcBef>
              <a:spcAft>
                <a:spcPts val="0"/>
              </a:spcAft>
              <a:buNone/>
            </a:pPr>
            <a:r>
              <a:t/>
            </a:r>
            <a:endParaRPr>
              <a:solidFill>
                <a:srgbClr val="434343"/>
              </a:solidFill>
            </a:endParaRPr>
          </a:p>
          <a:p>
            <a:pPr indent="0" lvl="0" marL="0" rtl="0" algn="l">
              <a:spcBef>
                <a:spcPts val="1200"/>
              </a:spcBef>
              <a:spcAft>
                <a:spcPts val="0"/>
              </a:spcAft>
              <a:buNone/>
            </a:pPr>
            <a:r>
              <a:t/>
            </a:r>
            <a:endParaRPr>
              <a:solidFill>
                <a:srgbClr val="434343"/>
              </a:solidFill>
            </a:endParaRPr>
          </a:p>
          <a:p>
            <a:pPr indent="0" lvl="0" marL="0" rtl="0" algn="l">
              <a:spcBef>
                <a:spcPts val="1200"/>
              </a:spcBef>
              <a:spcAft>
                <a:spcPts val="1200"/>
              </a:spcAft>
              <a:buNone/>
            </a:pPr>
            <a:br>
              <a:rPr lang="es">
                <a:solidFill>
                  <a:srgbClr val="434343"/>
                </a:solidFill>
              </a:rPr>
            </a:br>
            <a:r>
              <a:rPr lang="es">
                <a:solidFill>
                  <a:srgbClr val="434343"/>
                </a:solidFill>
              </a:rPr>
              <a:t>We will define two new variables, c1 represents </a:t>
            </a:r>
            <a:r>
              <a:rPr b="1" lang="es">
                <a:solidFill>
                  <a:srgbClr val="434343"/>
                </a:solidFill>
              </a:rPr>
              <a:t>inside</a:t>
            </a:r>
            <a:r>
              <a:rPr lang="es">
                <a:solidFill>
                  <a:srgbClr val="434343"/>
                </a:solidFill>
              </a:rPr>
              <a:t> the boundaries C, and c2 represents </a:t>
            </a:r>
            <a:r>
              <a:rPr b="1" lang="es">
                <a:solidFill>
                  <a:srgbClr val="434343"/>
                </a:solidFill>
              </a:rPr>
              <a:t>outside</a:t>
            </a:r>
            <a:r>
              <a:rPr lang="es">
                <a:solidFill>
                  <a:srgbClr val="434343"/>
                </a:solidFill>
              </a:rPr>
              <a:t> the boundaries C.</a:t>
            </a:r>
            <a:endParaRPr>
              <a:solidFill>
                <a:srgbClr val="434343"/>
              </a:solidFill>
            </a:endParaRPr>
          </a:p>
        </p:txBody>
      </p:sp>
      <p:sp>
        <p:nvSpPr>
          <p:cNvPr id="108" name="Google Shape;108;p19"/>
          <p:cNvSpPr txBox="1"/>
          <p:nvPr/>
        </p:nvSpPr>
        <p:spPr>
          <a:xfrm>
            <a:off x="1020550" y="4242375"/>
            <a:ext cx="7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09" name="Google Shape;109;p19"/>
          <p:cNvPicPr preferRelativeResize="0"/>
          <p:nvPr/>
        </p:nvPicPr>
        <p:blipFill rotWithShape="1">
          <a:blip r:embed="rId3">
            <a:alphaModFix/>
          </a:blip>
          <a:srcRect b="0" l="4071" r="26686" t="69879"/>
          <a:stretch/>
        </p:blipFill>
        <p:spPr>
          <a:xfrm>
            <a:off x="1207375" y="1624025"/>
            <a:ext cx="6331223" cy="1479299"/>
          </a:xfrm>
          <a:prstGeom prst="rect">
            <a:avLst/>
          </a:prstGeom>
          <a:noFill/>
          <a:ln>
            <a:noFill/>
          </a:ln>
        </p:spPr>
      </p:pic>
      <p:pic>
        <p:nvPicPr>
          <p:cNvPr id="110" name="Google Shape;110;p19"/>
          <p:cNvPicPr preferRelativeResize="0"/>
          <p:nvPr/>
        </p:nvPicPr>
        <p:blipFill>
          <a:blip r:embed="rId4">
            <a:alphaModFix/>
          </a:blip>
          <a:stretch>
            <a:fillRect/>
          </a:stretch>
        </p:blipFill>
        <p:spPr>
          <a:xfrm>
            <a:off x="2075" y="4157569"/>
            <a:ext cx="9144002" cy="8387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2164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Chan-Vese: Level set</a:t>
            </a:r>
            <a:endParaRPr/>
          </a:p>
        </p:txBody>
      </p:sp>
      <p:sp>
        <p:nvSpPr>
          <p:cNvPr id="116" name="Google Shape;116;p20"/>
          <p:cNvSpPr txBox="1"/>
          <p:nvPr>
            <p:ph idx="1" type="body"/>
          </p:nvPr>
        </p:nvSpPr>
        <p:spPr>
          <a:xfrm>
            <a:off x="311700" y="704450"/>
            <a:ext cx="8583600" cy="219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700">
                <a:solidFill>
                  <a:srgbClr val="434343"/>
                </a:solidFill>
              </a:rPr>
              <a:t>The basic model of the Chan-Vese approach is done with the C  boundaries, that divide the image into</a:t>
            </a:r>
            <a:r>
              <a:rPr lang="es" sz="1700"/>
              <a:t> </a:t>
            </a:r>
            <a:r>
              <a:rPr lang="es" sz="1700">
                <a:solidFill>
                  <a:schemeClr val="dk1"/>
                </a:solidFill>
              </a:rPr>
              <a:t>c1</a:t>
            </a:r>
            <a:r>
              <a:rPr lang="es" sz="1700"/>
              <a:t> </a:t>
            </a:r>
            <a:r>
              <a:rPr lang="es" sz="1700">
                <a:solidFill>
                  <a:srgbClr val="434343"/>
                </a:solidFill>
              </a:rPr>
              <a:t>and</a:t>
            </a:r>
            <a:r>
              <a:rPr lang="es" sz="1700"/>
              <a:t> </a:t>
            </a:r>
            <a:r>
              <a:rPr lang="es" sz="1700">
                <a:solidFill>
                  <a:schemeClr val="dk1"/>
                </a:solidFill>
              </a:rPr>
              <a:t>c2</a:t>
            </a:r>
            <a:r>
              <a:rPr lang="es" sz="1700"/>
              <a:t>. </a:t>
            </a:r>
            <a:endParaRPr sz="1700"/>
          </a:p>
          <a:p>
            <a:pPr indent="0" lvl="0" marL="0" rtl="0" algn="l">
              <a:spcBef>
                <a:spcPts val="1200"/>
              </a:spcBef>
              <a:spcAft>
                <a:spcPts val="1200"/>
              </a:spcAft>
              <a:buNone/>
            </a:pPr>
            <a:r>
              <a:rPr lang="es" sz="1700">
                <a:solidFill>
                  <a:srgbClr val="434343"/>
                </a:solidFill>
              </a:rPr>
              <a:t>In order to make to make this problem “easier” to solve numerically we will express the above regions, </a:t>
            </a:r>
            <a:r>
              <a:rPr lang="es" sz="1700">
                <a:solidFill>
                  <a:srgbClr val="434343"/>
                </a:solidFill>
              </a:rPr>
              <a:t>controlled</a:t>
            </a:r>
            <a:r>
              <a:rPr lang="es" sz="1700">
                <a:solidFill>
                  <a:srgbClr val="434343"/>
                </a:solidFill>
              </a:rPr>
              <a:t> by the Contour C as a</a:t>
            </a:r>
            <a:r>
              <a:rPr lang="es" sz="1700"/>
              <a:t> </a:t>
            </a:r>
            <a:r>
              <a:rPr lang="es" sz="1700">
                <a:solidFill>
                  <a:schemeClr val="dk1"/>
                </a:solidFill>
              </a:rPr>
              <a:t>Level Set function</a:t>
            </a:r>
            <a:r>
              <a:rPr lang="es" sz="1700"/>
              <a:t> </a:t>
            </a:r>
            <a:r>
              <a:rPr lang="es" sz="1700">
                <a:solidFill>
                  <a:srgbClr val="434343"/>
                </a:solidFill>
              </a:rPr>
              <a:t>denoted as </a:t>
            </a:r>
            <a:r>
              <a:rPr b="1" lang="es" sz="1700">
                <a:solidFill>
                  <a:schemeClr val="dk1"/>
                </a:solidFill>
                <a:latin typeface="Cambria Math"/>
                <a:ea typeface="Cambria Math"/>
                <a:cs typeface="Cambria Math"/>
                <a:sym typeface="Cambria Math"/>
              </a:rPr>
              <a:t>ϕ(x) </a:t>
            </a:r>
            <a:r>
              <a:rPr lang="es" sz="1700">
                <a:solidFill>
                  <a:srgbClr val="434343"/>
                </a:solidFill>
              </a:rPr>
              <a:t>which can be approximated with a more suitable function for computing, the </a:t>
            </a:r>
            <a:r>
              <a:rPr lang="es" sz="1700">
                <a:solidFill>
                  <a:srgbClr val="434343"/>
                </a:solidFill>
              </a:rPr>
              <a:t>Heaviside</a:t>
            </a:r>
            <a:r>
              <a:rPr lang="es" sz="1700">
                <a:solidFill>
                  <a:srgbClr val="434343"/>
                </a:solidFill>
              </a:rPr>
              <a:t> function</a:t>
            </a:r>
            <a:r>
              <a:rPr lang="es" sz="1700"/>
              <a:t> </a:t>
            </a:r>
            <a:r>
              <a:rPr lang="es" sz="1700">
                <a:solidFill>
                  <a:schemeClr val="dk1"/>
                </a:solidFill>
              </a:rPr>
              <a:t>H(t)</a:t>
            </a:r>
            <a:r>
              <a:rPr lang="es" sz="1700">
                <a:solidFill>
                  <a:srgbClr val="434343"/>
                </a:solidFill>
              </a:rPr>
              <a:t>, with the drawback that now the background c2 and contours are both 0.</a:t>
            </a:r>
            <a:endParaRPr sz="1700">
              <a:solidFill>
                <a:srgbClr val="434343"/>
              </a:solidFill>
            </a:endParaRPr>
          </a:p>
        </p:txBody>
      </p:sp>
      <p:sp>
        <p:nvSpPr>
          <p:cNvPr id="117" name="Google Shape;117;p20"/>
          <p:cNvSpPr txBox="1"/>
          <p:nvPr/>
        </p:nvSpPr>
        <p:spPr>
          <a:xfrm>
            <a:off x="1020550" y="4242375"/>
            <a:ext cx="78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18" name="Google Shape;118;p20"/>
          <p:cNvPicPr preferRelativeResize="0"/>
          <p:nvPr/>
        </p:nvPicPr>
        <p:blipFill>
          <a:blip r:embed="rId3">
            <a:alphaModFix/>
          </a:blip>
          <a:stretch>
            <a:fillRect/>
          </a:stretch>
        </p:blipFill>
        <p:spPr>
          <a:xfrm>
            <a:off x="492749" y="3161400"/>
            <a:ext cx="1706607" cy="1619275"/>
          </a:xfrm>
          <a:prstGeom prst="rect">
            <a:avLst/>
          </a:prstGeom>
          <a:noFill/>
          <a:ln>
            <a:noFill/>
          </a:ln>
        </p:spPr>
      </p:pic>
      <p:cxnSp>
        <p:nvCxnSpPr>
          <p:cNvPr id="119" name="Google Shape;119;p20"/>
          <p:cNvCxnSpPr/>
          <p:nvPr/>
        </p:nvCxnSpPr>
        <p:spPr>
          <a:xfrm flipH="1" rot="10800000">
            <a:off x="2444606" y="3968050"/>
            <a:ext cx="836100" cy="6000"/>
          </a:xfrm>
          <a:prstGeom prst="straightConnector1">
            <a:avLst/>
          </a:prstGeom>
          <a:noFill/>
          <a:ln cap="flat" cmpd="sng" w="28575">
            <a:solidFill>
              <a:schemeClr val="dk2"/>
            </a:solidFill>
            <a:prstDash val="solid"/>
            <a:round/>
            <a:headEnd len="med" w="med" type="none"/>
            <a:tailEnd len="med" w="med" type="stealth"/>
          </a:ln>
        </p:spPr>
      </p:cxnSp>
      <p:pic>
        <p:nvPicPr>
          <p:cNvPr id="120" name="Google Shape;120;p20"/>
          <p:cNvPicPr preferRelativeResize="0"/>
          <p:nvPr/>
        </p:nvPicPr>
        <p:blipFill>
          <a:blip r:embed="rId4">
            <a:alphaModFix/>
          </a:blip>
          <a:stretch>
            <a:fillRect/>
          </a:stretch>
        </p:blipFill>
        <p:spPr>
          <a:xfrm>
            <a:off x="3525950" y="3169713"/>
            <a:ext cx="1706600" cy="1602631"/>
          </a:xfrm>
          <a:prstGeom prst="rect">
            <a:avLst/>
          </a:prstGeom>
          <a:noFill/>
          <a:ln>
            <a:noFill/>
          </a:ln>
        </p:spPr>
      </p:pic>
      <p:sp>
        <p:nvSpPr>
          <p:cNvPr id="121" name="Google Shape;121;p20"/>
          <p:cNvSpPr txBox="1"/>
          <p:nvPr>
            <p:ph idx="1" type="body"/>
          </p:nvPr>
        </p:nvSpPr>
        <p:spPr>
          <a:xfrm>
            <a:off x="492700" y="2746700"/>
            <a:ext cx="1706700" cy="774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a:solidFill>
                  <a:schemeClr val="accent1"/>
                </a:solidFill>
              </a:rPr>
              <a:t>Basic Model</a:t>
            </a:r>
            <a:endParaRPr b="1">
              <a:solidFill>
                <a:schemeClr val="accent1"/>
              </a:solidFill>
            </a:endParaRPr>
          </a:p>
        </p:txBody>
      </p:sp>
      <p:sp>
        <p:nvSpPr>
          <p:cNvPr id="122" name="Google Shape;122;p20"/>
          <p:cNvSpPr txBox="1"/>
          <p:nvPr>
            <p:ph idx="1" type="body"/>
          </p:nvPr>
        </p:nvSpPr>
        <p:spPr>
          <a:xfrm>
            <a:off x="3525900" y="2746700"/>
            <a:ext cx="1706700" cy="774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a:solidFill>
                  <a:schemeClr val="accent1"/>
                </a:solidFill>
              </a:rPr>
              <a:t>Level set  </a:t>
            </a:r>
            <a:r>
              <a:rPr b="1" lang="es">
                <a:solidFill>
                  <a:srgbClr val="1F2328"/>
                </a:solidFill>
              </a:rPr>
              <a:t>ϕ(x)</a:t>
            </a:r>
            <a:endParaRPr b="1">
              <a:solidFill>
                <a:srgbClr val="1F2328"/>
              </a:solidFill>
            </a:endParaRPr>
          </a:p>
        </p:txBody>
      </p:sp>
      <p:pic>
        <p:nvPicPr>
          <p:cNvPr id="123" name="Google Shape;123;p20"/>
          <p:cNvPicPr preferRelativeResize="0"/>
          <p:nvPr/>
        </p:nvPicPr>
        <p:blipFill>
          <a:blip r:embed="rId5">
            <a:alphaModFix/>
          </a:blip>
          <a:stretch>
            <a:fillRect/>
          </a:stretch>
        </p:blipFill>
        <p:spPr>
          <a:xfrm>
            <a:off x="6635312" y="3171309"/>
            <a:ext cx="1706601" cy="1599490"/>
          </a:xfrm>
          <a:prstGeom prst="rect">
            <a:avLst/>
          </a:prstGeom>
          <a:noFill/>
          <a:ln>
            <a:noFill/>
          </a:ln>
        </p:spPr>
      </p:pic>
      <p:sp>
        <p:nvSpPr>
          <p:cNvPr id="124" name="Google Shape;124;p20"/>
          <p:cNvSpPr txBox="1"/>
          <p:nvPr>
            <p:ph idx="1" type="body"/>
          </p:nvPr>
        </p:nvSpPr>
        <p:spPr>
          <a:xfrm>
            <a:off x="6438176" y="2746700"/>
            <a:ext cx="2213100" cy="774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a:solidFill>
                  <a:schemeClr val="accent1"/>
                </a:solidFill>
              </a:rPr>
              <a:t>H(</a:t>
            </a:r>
            <a:r>
              <a:rPr b="1" lang="es">
                <a:solidFill>
                  <a:srgbClr val="1F2328"/>
                </a:solidFill>
              </a:rPr>
              <a:t>ϕ</a:t>
            </a:r>
            <a:r>
              <a:rPr b="1" lang="es">
                <a:solidFill>
                  <a:schemeClr val="accent1"/>
                </a:solidFill>
              </a:rPr>
              <a:t>) approximation</a:t>
            </a:r>
            <a:endParaRPr b="1">
              <a:solidFill>
                <a:srgbClr val="1F2328"/>
              </a:solidFill>
            </a:endParaRPr>
          </a:p>
        </p:txBody>
      </p:sp>
      <p:cxnSp>
        <p:nvCxnSpPr>
          <p:cNvPr id="125" name="Google Shape;125;p20"/>
          <p:cNvCxnSpPr/>
          <p:nvPr/>
        </p:nvCxnSpPr>
        <p:spPr>
          <a:xfrm flipH="1" rot="10800000">
            <a:off x="5515881" y="3968050"/>
            <a:ext cx="836100" cy="6000"/>
          </a:xfrm>
          <a:prstGeom prst="straightConnector1">
            <a:avLst/>
          </a:prstGeom>
          <a:noFill/>
          <a:ln cap="flat" cmpd="sng" w="28575">
            <a:solidFill>
              <a:schemeClr val="dk2"/>
            </a:solidFill>
            <a:prstDash val="solid"/>
            <a:round/>
            <a:headEnd len="med" w="med" type="none"/>
            <a:tailEnd len="med" w="med" type="stealth"/>
          </a:ln>
        </p:spPr>
      </p:cxnSp>
      <p:sp>
        <p:nvSpPr>
          <p:cNvPr id="126" name="Google Shape;126;p20"/>
          <p:cNvSpPr txBox="1"/>
          <p:nvPr>
            <p:ph idx="1" type="body"/>
          </p:nvPr>
        </p:nvSpPr>
        <p:spPr>
          <a:xfrm>
            <a:off x="6134775" y="4740975"/>
            <a:ext cx="2669100" cy="519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sz="1600">
                <a:solidFill>
                  <a:srgbClr val="1F2328"/>
                </a:solidFill>
              </a:rPr>
              <a:t>✅</a:t>
            </a:r>
            <a:r>
              <a:rPr b="1" lang="es" sz="1600">
                <a:solidFill>
                  <a:srgbClr val="1F2328"/>
                </a:solidFill>
              </a:rPr>
              <a:t> Differentiable</a:t>
            </a:r>
            <a:endParaRPr b="1" sz="1600">
              <a:solidFill>
                <a:srgbClr val="1F2328"/>
              </a:solidFill>
            </a:endParaRPr>
          </a:p>
        </p:txBody>
      </p:sp>
      <p:sp>
        <p:nvSpPr>
          <p:cNvPr id="127" name="Google Shape;127;p20"/>
          <p:cNvSpPr txBox="1"/>
          <p:nvPr>
            <p:ph idx="1" type="body"/>
          </p:nvPr>
        </p:nvSpPr>
        <p:spPr>
          <a:xfrm>
            <a:off x="3063500" y="4740975"/>
            <a:ext cx="2669100" cy="519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sz="1600">
                <a:solidFill>
                  <a:srgbClr val="1F2328"/>
                </a:solidFill>
              </a:rPr>
              <a:t>❌ Non differentiable</a:t>
            </a:r>
            <a:endParaRPr b="1" sz="1600">
              <a:solidFill>
                <a:srgbClr val="1F232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180550" y="1601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Chan-Vese: Minimization Process</a:t>
            </a:r>
            <a:endParaRPr/>
          </a:p>
        </p:txBody>
      </p:sp>
      <p:sp>
        <p:nvSpPr>
          <p:cNvPr id="133" name="Google Shape;133;p21"/>
          <p:cNvSpPr txBox="1"/>
          <p:nvPr>
            <p:ph idx="1" type="body"/>
          </p:nvPr>
        </p:nvSpPr>
        <p:spPr>
          <a:xfrm>
            <a:off x="280200" y="839825"/>
            <a:ext cx="8583600" cy="422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700">
              <a:solidFill>
                <a:schemeClr val="dk2"/>
              </a:solidFill>
            </a:endParaRPr>
          </a:p>
          <a:p>
            <a:pPr indent="0" lvl="0" marL="0" rtl="0" algn="l">
              <a:spcBef>
                <a:spcPts val="1200"/>
              </a:spcBef>
              <a:spcAft>
                <a:spcPts val="0"/>
              </a:spcAft>
              <a:buNone/>
            </a:pPr>
            <a:r>
              <a:t/>
            </a:r>
            <a:endParaRPr sz="1700">
              <a:solidFill>
                <a:srgbClr val="202122"/>
              </a:solidFill>
            </a:endParaRPr>
          </a:p>
          <a:p>
            <a:pPr indent="0" lvl="0" marL="0" rtl="0" algn="l">
              <a:spcBef>
                <a:spcPts val="1200"/>
              </a:spcBef>
              <a:spcAft>
                <a:spcPts val="0"/>
              </a:spcAft>
              <a:buNone/>
            </a:pPr>
            <a:r>
              <a:t/>
            </a:r>
            <a:endParaRPr sz="1700">
              <a:solidFill>
                <a:srgbClr val="202122"/>
              </a:solidFill>
            </a:endParaRPr>
          </a:p>
          <a:p>
            <a:pPr indent="0" lvl="0" marL="0" rtl="0" algn="l">
              <a:spcBef>
                <a:spcPts val="1200"/>
              </a:spcBef>
              <a:spcAft>
                <a:spcPts val="0"/>
              </a:spcAft>
              <a:buNone/>
            </a:pPr>
            <a:r>
              <a:t/>
            </a:r>
            <a:endParaRPr b="1" sz="1700">
              <a:solidFill>
                <a:schemeClr val="dk2"/>
              </a:solidFill>
            </a:endParaRPr>
          </a:p>
          <a:p>
            <a:pPr indent="0" lvl="0" marL="0" rtl="0" algn="l">
              <a:spcBef>
                <a:spcPts val="0"/>
              </a:spcBef>
              <a:spcAft>
                <a:spcPts val="0"/>
              </a:spcAft>
              <a:buNone/>
            </a:pPr>
            <a:r>
              <a:t/>
            </a:r>
            <a:endParaRPr b="1" sz="1700">
              <a:solidFill>
                <a:schemeClr val="dk2"/>
              </a:solidFill>
            </a:endParaRPr>
          </a:p>
          <a:p>
            <a:pPr indent="0" lvl="0" marL="0" rtl="0" algn="l">
              <a:spcBef>
                <a:spcPts val="0"/>
              </a:spcBef>
              <a:spcAft>
                <a:spcPts val="0"/>
              </a:spcAft>
              <a:buNone/>
            </a:pPr>
            <a:r>
              <a:t/>
            </a:r>
            <a:endParaRPr b="1" sz="1700">
              <a:solidFill>
                <a:schemeClr val="dk2"/>
              </a:solidFill>
            </a:endParaRPr>
          </a:p>
          <a:p>
            <a:pPr indent="0" lvl="0" marL="0" rtl="0" algn="l">
              <a:lnSpc>
                <a:spcPct val="115000"/>
              </a:lnSpc>
              <a:spcBef>
                <a:spcPts val="1200"/>
              </a:spcBef>
              <a:spcAft>
                <a:spcPts val="0"/>
              </a:spcAft>
              <a:buNone/>
            </a:pPr>
            <a:br>
              <a:rPr b="1" lang="es" sz="1700">
                <a:solidFill>
                  <a:schemeClr val="dk2"/>
                </a:solidFill>
              </a:rPr>
            </a:br>
            <a:r>
              <a:rPr b="1" lang="es" sz="1700">
                <a:solidFill>
                  <a:schemeClr val="dk2"/>
                </a:solidFill>
              </a:rPr>
              <a:t>2. Boundaries for ϕ</a:t>
            </a:r>
            <a:endParaRPr b="1" sz="1700">
              <a:solidFill>
                <a:schemeClr val="dk2"/>
              </a:solidFill>
            </a:endParaRPr>
          </a:p>
          <a:p>
            <a:pPr indent="0" lvl="0" marL="0" rtl="0" algn="l">
              <a:spcBef>
                <a:spcPts val="0"/>
              </a:spcBef>
              <a:spcAft>
                <a:spcPts val="0"/>
              </a:spcAft>
              <a:buNone/>
            </a:pPr>
            <a:r>
              <a:t/>
            </a:r>
            <a:endParaRPr sz="1400">
              <a:solidFill>
                <a:srgbClr val="434343"/>
              </a:solidFill>
            </a:endParaRPr>
          </a:p>
          <a:p>
            <a:pPr indent="0" lvl="0" marL="0" rtl="0" algn="l">
              <a:spcBef>
                <a:spcPts val="1200"/>
              </a:spcBef>
              <a:spcAft>
                <a:spcPts val="1200"/>
              </a:spcAft>
              <a:buNone/>
            </a:pPr>
            <a:r>
              <a:t/>
            </a:r>
            <a:endParaRPr sz="1700"/>
          </a:p>
        </p:txBody>
      </p:sp>
      <p:pic>
        <p:nvPicPr>
          <p:cNvPr id="134" name="Google Shape;134;p21"/>
          <p:cNvPicPr preferRelativeResize="0"/>
          <p:nvPr/>
        </p:nvPicPr>
        <p:blipFill>
          <a:blip r:embed="rId3">
            <a:alphaModFix/>
          </a:blip>
          <a:stretch>
            <a:fillRect/>
          </a:stretch>
        </p:blipFill>
        <p:spPr>
          <a:xfrm>
            <a:off x="5219375" y="3930050"/>
            <a:ext cx="3693550" cy="892250"/>
          </a:xfrm>
          <a:prstGeom prst="rect">
            <a:avLst/>
          </a:prstGeom>
          <a:noFill/>
          <a:ln>
            <a:noFill/>
          </a:ln>
        </p:spPr>
      </p:pic>
      <p:pic>
        <p:nvPicPr>
          <p:cNvPr id="135" name="Google Shape;135;p21"/>
          <p:cNvPicPr preferRelativeResize="0"/>
          <p:nvPr/>
        </p:nvPicPr>
        <p:blipFill rotWithShape="1">
          <a:blip r:embed="rId4">
            <a:alphaModFix/>
          </a:blip>
          <a:srcRect b="0" l="0" r="33337" t="0"/>
          <a:stretch/>
        </p:blipFill>
        <p:spPr>
          <a:xfrm>
            <a:off x="2929322" y="1447715"/>
            <a:ext cx="1986901" cy="1276435"/>
          </a:xfrm>
          <a:prstGeom prst="rect">
            <a:avLst/>
          </a:prstGeom>
          <a:noFill/>
          <a:ln>
            <a:noFill/>
          </a:ln>
        </p:spPr>
      </p:pic>
      <p:pic>
        <p:nvPicPr>
          <p:cNvPr id="136" name="Google Shape;136;p21"/>
          <p:cNvPicPr preferRelativeResize="0"/>
          <p:nvPr/>
        </p:nvPicPr>
        <p:blipFill>
          <a:blip r:embed="rId5">
            <a:alphaModFix/>
          </a:blip>
          <a:stretch>
            <a:fillRect/>
          </a:stretch>
        </p:blipFill>
        <p:spPr>
          <a:xfrm>
            <a:off x="293635" y="2277898"/>
            <a:ext cx="2355691" cy="530415"/>
          </a:xfrm>
          <a:prstGeom prst="rect">
            <a:avLst/>
          </a:prstGeom>
          <a:noFill/>
          <a:ln cap="flat" cmpd="sng" w="9525">
            <a:solidFill>
              <a:schemeClr val="dk2"/>
            </a:solidFill>
            <a:prstDash val="solid"/>
            <a:round/>
            <a:headEnd len="sm" w="sm" type="none"/>
            <a:tailEnd len="sm" w="sm" type="none"/>
          </a:ln>
        </p:spPr>
      </p:pic>
      <p:sp>
        <p:nvSpPr>
          <p:cNvPr id="137" name="Google Shape;137;p21"/>
          <p:cNvSpPr txBox="1"/>
          <p:nvPr>
            <p:ph idx="1" type="body"/>
          </p:nvPr>
        </p:nvSpPr>
        <p:spPr>
          <a:xfrm>
            <a:off x="3240875" y="992237"/>
            <a:ext cx="1986900" cy="400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s" sz="1700">
                <a:solidFill>
                  <a:srgbClr val="434343"/>
                </a:solidFill>
              </a:rPr>
              <a:t>* F</a:t>
            </a:r>
            <a:r>
              <a:rPr lang="es" sz="1700">
                <a:solidFill>
                  <a:srgbClr val="434343"/>
                </a:solidFill>
              </a:rPr>
              <a:t>rom paper</a:t>
            </a:r>
            <a:r>
              <a:rPr lang="es" sz="1700">
                <a:solidFill>
                  <a:srgbClr val="434343"/>
                </a:solidFill>
              </a:rPr>
              <a:t>:</a:t>
            </a:r>
            <a:endParaRPr sz="1700">
              <a:solidFill>
                <a:srgbClr val="434343"/>
              </a:solidFill>
            </a:endParaRPr>
          </a:p>
        </p:txBody>
      </p:sp>
      <p:cxnSp>
        <p:nvCxnSpPr>
          <p:cNvPr id="138" name="Google Shape;138;p21"/>
          <p:cNvCxnSpPr/>
          <p:nvPr/>
        </p:nvCxnSpPr>
        <p:spPr>
          <a:xfrm>
            <a:off x="5017563" y="927463"/>
            <a:ext cx="17400" cy="1610100"/>
          </a:xfrm>
          <a:prstGeom prst="straightConnector1">
            <a:avLst/>
          </a:prstGeom>
          <a:noFill/>
          <a:ln cap="flat" cmpd="sng" w="19050">
            <a:solidFill>
              <a:schemeClr val="dk2"/>
            </a:solidFill>
            <a:prstDash val="dash"/>
            <a:round/>
            <a:headEnd len="med" w="med" type="none"/>
            <a:tailEnd len="med" w="med" type="none"/>
          </a:ln>
        </p:spPr>
      </p:cxnSp>
      <p:pic>
        <p:nvPicPr>
          <p:cNvPr id="139" name="Google Shape;139;p21"/>
          <p:cNvPicPr preferRelativeResize="0"/>
          <p:nvPr/>
        </p:nvPicPr>
        <p:blipFill>
          <a:blip r:embed="rId6">
            <a:alphaModFix/>
          </a:blip>
          <a:stretch>
            <a:fillRect/>
          </a:stretch>
        </p:blipFill>
        <p:spPr>
          <a:xfrm>
            <a:off x="5414250" y="2101412"/>
            <a:ext cx="3449540" cy="557825"/>
          </a:xfrm>
          <a:prstGeom prst="rect">
            <a:avLst/>
          </a:prstGeom>
          <a:noFill/>
          <a:ln>
            <a:noFill/>
          </a:ln>
        </p:spPr>
      </p:pic>
      <p:pic>
        <p:nvPicPr>
          <p:cNvPr id="140" name="Google Shape;140;p21"/>
          <p:cNvPicPr preferRelativeResize="0"/>
          <p:nvPr/>
        </p:nvPicPr>
        <p:blipFill>
          <a:blip r:embed="rId7">
            <a:alphaModFix/>
          </a:blip>
          <a:stretch>
            <a:fillRect/>
          </a:stretch>
        </p:blipFill>
        <p:spPr>
          <a:xfrm>
            <a:off x="5227775" y="1313625"/>
            <a:ext cx="1190010" cy="530425"/>
          </a:xfrm>
          <a:prstGeom prst="rect">
            <a:avLst/>
          </a:prstGeom>
          <a:noFill/>
          <a:ln cap="flat" cmpd="sng" w="9525">
            <a:solidFill>
              <a:schemeClr val="dk2"/>
            </a:solidFill>
            <a:prstDash val="solid"/>
            <a:round/>
            <a:headEnd len="sm" w="sm" type="none"/>
            <a:tailEnd len="sm" w="sm" type="none"/>
          </a:ln>
        </p:spPr>
      </p:pic>
      <p:pic>
        <p:nvPicPr>
          <p:cNvPr id="141" name="Google Shape;141;p21"/>
          <p:cNvPicPr preferRelativeResize="0"/>
          <p:nvPr/>
        </p:nvPicPr>
        <p:blipFill rotWithShape="1">
          <a:blip r:embed="rId8">
            <a:alphaModFix/>
          </a:blip>
          <a:srcRect b="0" l="0" r="7407" t="0"/>
          <a:stretch/>
        </p:blipFill>
        <p:spPr>
          <a:xfrm>
            <a:off x="6650325" y="1286237"/>
            <a:ext cx="2190676" cy="557814"/>
          </a:xfrm>
          <a:prstGeom prst="rect">
            <a:avLst/>
          </a:prstGeom>
          <a:noFill/>
          <a:ln cap="flat" cmpd="sng" w="9525">
            <a:solidFill>
              <a:schemeClr val="dk2"/>
            </a:solidFill>
            <a:prstDash val="solid"/>
            <a:round/>
            <a:headEnd len="sm" w="sm" type="none"/>
            <a:tailEnd len="sm" w="sm" type="none"/>
          </a:ln>
        </p:spPr>
      </p:pic>
      <p:sp>
        <p:nvSpPr>
          <p:cNvPr id="142" name="Google Shape;142;p21"/>
          <p:cNvSpPr txBox="1"/>
          <p:nvPr>
            <p:ph idx="1" type="body"/>
          </p:nvPr>
        </p:nvSpPr>
        <p:spPr>
          <a:xfrm>
            <a:off x="5022475" y="869337"/>
            <a:ext cx="1986900" cy="400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s" sz="1700">
                <a:solidFill>
                  <a:srgbClr val="434343"/>
                </a:solidFill>
              </a:rPr>
              <a:t>* From slides:</a:t>
            </a:r>
            <a:endParaRPr sz="1700">
              <a:solidFill>
                <a:srgbClr val="434343"/>
              </a:solidFill>
            </a:endParaRPr>
          </a:p>
        </p:txBody>
      </p:sp>
      <p:cxnSp>
        <p:nvCxnSpPr>
          <p:cNvPr id="143" name="Google Shape;143;p21"/>
          <p:cNvCxnSpPr/>
          <p:nvPr/>
        </p:nvCxnSpPr>
        <p:spPr>
          <a:xfrm>
            <a:off x="318000" y="3540775"/>
            <a:ext cx="8355600" cy="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21"/>
          <p:cNvSpPr txBox="1"/>
          <p:nvPr/>
        </p:nvSpPr>
        <p:spPr>
          <a:xfrm>
            <a:off x="401050" y="2918938"/>
            <a:ext cx="79149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Sans Pro"/>
                <a:ea typeface="Source Sans Pro"/>
                <a:cs typeface="Source Sans Pro"/>
                <a:sym typeface="Source Sans Pro"/>
              </a:rPr>
              <a:t>The paper uses the  ϕ(x) level set but the slides recommend the Heaviside function H(t). We have tried both options and the results almost do not differ, so we have used the paper approach.</a:t>
            </a:r>
            <a:endParaRPr>
              <a:latin typeface="Source Sans Pro"/>
              <a:ea typeface="Source Sans Pro"/>
              <a:cs typeface="Source Sans Pro"/>
              <a:sym typeface="Source Sans Pro"/>
            </a:endParaRPr>
          </a:p>
        </p:txBody>
      </p:sp>
      <p:pic>
        <p:nvPicPr>
          <p:cNvPr id="145" name="Google Shape;145;p21"/>
          <p:cNvPicPr preferRelativeResize="0"/>
          <p:nvPr/>
        </p:nvPicPr>
        <p:blipFill>
          <a:blip r:embed="rId9">
            <a:alphaModFix/>
          </a:blip>
          <a:stretch>
            <a:fillRect/>
          </a:stretch>
        </p:blipFill>
        <p:spPr>
          <a:xfrm>
            <a:off x="180550" y="1127877"/>
            <a:ext cx="2608925" cy="989222"/>
          </a:xfrm>
          <a:prstGeom prst="rect">
            <a:avLst/>
          </a:prstGeom>
          <a:noFill/>
          <a:ln cap="flat" cmpd="sng" w="9525">
            <a:solidFill>
              <a:schemeClr val="dk2"/>
            </a:solidFill>
            <a:prstDash val="solid"/>
            <a:round/>
            <a:headEnd len="sm" w="sm" type="none"/>
            <a:tailEnd len="sm" w="sm" type="none"/>
          </a:ln>
        </p:spPr>
      </p:pic>
      <p:sp>
        <p:nvSpPr>
          <p:cNvPr id="146" name="Google Shape;146;p21"/>
          <p:cNvSpPr txBox="1"/>
          <p:nvPr/>
        </p:nvSpPr>
        <p:spPr>
          <a:xfrm>
            <a:off x="180550" y="681475"/>
            <a:ext cx="4218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b="1" lang="es" sz="1700">
                <a:solidFill>
                  <a:schemeClr val="dk2"/>
                </a:solidFill>
                <a:latin typeface="Source Sans Pro"/>
                <a:ea typeface="Source Sans Pro"/>
                <a:cs typeface="Source Sans Pro"/>
                <a:sym typeface="Source Sans Pro"/>
              </a:rPr>
              <a:t>1. Calculate c1 and c2 as region average</a:t>
            </a:r>
            <a:endParaRPr>
              <a:latin typeface="Source Sans Pro"/>
              <a:ea typeface="Source Sans Pro"/>
              <a:cs typeface="Source Sans Pro"/>
              <a:sym typeface="Source Sans Pro"/>
            </a:endParaRPr>
          </a:p>
        </p:txBody>
      </p:sp>
      <p:sp>
        <p:nvSpPr>
          <p:cNvPr id="147" name="Google Shape;147;p21"/>
          <p:cNvSpPr/>
          <p:nvPr/>
        </p:nvSpPr>
        <p:spPr>
          <a:xfrm>
            <a:off x="427175" y="1393050"/>
            <a:ext cx="2190600" cy="1923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8" name="Google Shape;148;p21"/>
          <p:cNvSpPr txBox="1"/>
          <p:nvPr/>
        </p:nvSpPr>
        <p:spPr>
          <a:xfrm>
            <a:off x="233025" y="3930050"/>
            <a:ext cx="51225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2"/>
              </a:buClr>
              <a:buSzPts val="1100"/>
              <a:buFont typeface="Arial"/>
              <a:buNone/>
            </a:pPr>
            <a:r>
              <a:rPr lang="es">
                <a:solidFill>
                  <a:srgbClr val="434343"/>
                </a:solidFill>
                <a:latin typeface="Source Sans Pro"/>
                <a:ea typeface="Source Sans Pro"/>
                <a:cs typeface="Source Sans Pro"/>
                <a:sym typeface="Source Sans Pro"/>
              </a:rPr>
              <a:t>In order for the iterative process to converge it must remain close to the boundaries to be able to obtain the correct regions estimations. Therefore we must ensure that the process takes them into account:</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